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8" r:id="rId2"/>
    <p:sldId id="276" r:id="rId3"/>
    <p:sldId id="277" r:id="rId4"/>
    <p:sldId id="278" r:id="rId5"/>
    <p:sldId id="283" r:id="rId6"/>
    <p:sldId id="285" r:id="rId7"/>
    <p:sldId id="286" r:id="rId8"/>
    <p:sldId id="287" r:id="rId9"/>
    <p:sldId id="289" r:id="rId10"/>
    <p:sldId id="290" r:id="rId11"/>
    <p:sldId id="295" r:id="rId12"/>
    <p:sldId id="296" r:id="rId13"/>
    <p:sldId id="299" r:id="rId14"/>
    <p:sldId id="297" r:id="rId15"/>
    <p:sldId id="30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a:srgbClr val="037E97"/>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0" autoAdjust="0"/>
    <p:restoredTop sz="94660"/>
  </p:normalViewPr>
  <p:slideViewPr>
    <p:cSldViewPr snapToGrid="0">
      <p:cViewPr>
        <p:scale>
          <a:sx n="60" d="100"/>
          <a:sy n="60" d="100"/>
        </p:scale>
        <p:origin x="840"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3DC-4993-4813-8D18-673062C5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D7215-3032-4FFF-89C7-5FFC9FCEB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B09581-E8E1-46ED-82B3-9CE098FE69E6}"/>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A2E67BD4-CD2A-4088-80CB-C6F8506E1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481D-42C7-4A44-845A-A410C7B59184}"/>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951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EE00-09A6-44BB-827C-545E1F379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521800-1A6A-4C6A-8CB6-8A6FB0B32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87C22-8B4C-4579-8C13-FDA9CDE9B978}"/>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8E785B8C-79D6-46C7-9D14-FE95CEB8D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F0B5-F5A6-4F9C-A7CF-8B620B74013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77010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00867-7940-4D3D-BA04-BD98A9D307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DB736-A9ED-42D9-9E6F-088B80E1F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73AF9-3091-4909-ACEF-BC5E890BB566}"/>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93279D92-C1AE-4735-9790-1D6462099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E0538-CB4D-453D-92E7-29B8EECF2E0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271194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065D-F55F-4C79-96BF-6CAFEF491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25A84-FA5E-4F19-B885-771C358A83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6CC9-301B-4BF5-B3B7-AE0E8D548042}"/>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76179B4F-6329-48C1-B4F6-6EB8F249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5C068-5E01-4E90-9CDD-A91F31E47388}"/>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352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B37-9EF7-444C-86BC-8C3FA9A3A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C71C1-DF0D-4E5F-8F50-4652AB545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7BB6E3-8F19-469C-9576-24A6623E0E44}"/>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3A497081-FCC4-4CBE-B2C9-BC77AB54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6DB9-2339-4417-B5A3-B47D74D2D27E}"/>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1650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8282-6D1A-41DF-8A93-579AF8ACD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72340-CD1F-406D-9B3D-52DEEB74D2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07396-00AA-43ED-A8CE-B63486F836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6A118-818C-4FA1-B1FD-9303136C7D48}"/>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6" name="Footer Placeholder 5">
            <a:extLst>
              <a:ext uri="{FF2B5EF4-FFF2-40B4-BE49-F238E27FC236}">
                <a16:creationId xmlns:a16="http://schemas.microsoft.com/office/drawing/2014/main" id="{645DF2C0-0BAC-44F1-B65A-9D9EDB47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E1A9F-5A95-4C5F-8AC3-FC959EB13546}"/>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031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1D14-E3AD-4A7B-996E-21324CF5F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C99C-47BB-40F8-A5E8-E83160289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2139E9-9757-4AB0-9E33-6DE05645DF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8A658D-6A18-4EFB-BA92-E25B73F26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BF8152-F905-4BBA-A691-4922A2C2EB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3DB85-26F2-4068-B411-9BF1B5DC2DC6}"/>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8" name="Footer Placeholder 7">
            <a:extLst>
              <a:ext uri="{FF2B5EF4-FFF2-40B4-BE49-F238E27FC236}">
                <a16:creationId xmlns:a16="http://schemas.microsoft.com/office/drawing/2014/main" id="{0AB1E517-0683-4662-9454-B9A29910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9898AD-3135-4893-8B56-52D41658B4B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24998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EC11-D6C8-4D96-B5E1-943C73FF4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96517-30F2-4AD0-B11D-700210109C74}"/>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4" name="Footer Placeholder 3">
            <a:extLst>
              <a:ext uri="{FF2B5EF4-FFF2-40B4-BE49-F238E27FC236}">
                <a16:creationId xmlns:a16="http://schemas.microsoft.com/office/drawing/2014/main" id="{9469B826-AE04-4F1E-A7E8-08F27A8BA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26693-54AD-4FC6-A5EB-6645E95BF0A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80181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C2FA2-328F-47F8-8154-6B73D8CA8927}"/>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3" name="Footer Placeholder 2">
            <a:extLst>
              <a:ext uri="{FF2B5EF4-FFF2-40B4-BE49-F238E27FC236}">
                <a16:creationId xmlns:a16="http://schemas.microsoft.com/office/drawing/2014/main" id="{655E4EFB-2ED6-4B1D-A79F-42DC3AC0E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8F4FB-9DB5-4097-A446-2B85B5AE1B5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156753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A6BC-A66A-42E5-9B0A-D323B86A4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F1682-8523-471A-A477-2C4FF4F45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FE2FA3-797F-411F-9F0A-B1A77EAA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B50B7-1996-4371-A6F1-AFF1AEB8B675}"/>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6" name="Footer Placeholder 5">
            <a:extLst>
              <a:ext uri="{FF2B5EF4-FFF2-40B4-BE49-F238E27FC236}">
                <a16:creationId xmlns:a16="http://schemas.microsoft.com/office/drawing/2014/main" id="{34A7E9C1-8B62-49A9-9F4E-5B0E10D42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BFEC0-A729-46CF-9FCD-DE890D571F95}"/>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96171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D0F6-E3EB-4613-B89F-5353FEC04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81E5-F980-4F35-A83B-CF182ECB7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A398F-B54E-4197-A4FB-5AE680512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2F4B93-0B9C-4C8E-8CFB-E03EABADE975}"/>
              </a:ext>
            </a:extLst>
          </p:cNvPr>
          <p:cNvSpPr>
            <a:spLocks noGrp="1"/>
          </p:cNvSpPr>
          <p:nvPr>
            <p:ph type="dt" sz="half" idx="10"/>
          </p:nvPr>
        </p:nvSpPr>
        <p:spPr/>
        <p:txBody>
          <a:bodyPr/>
          <a:lstStyle/>
          <a:p>
            <a:fld id="{C42E3C2C-010E-40CA-B06B-DC2848BC0F37}" type="datetimeFigureOut">
              <a:rPr lang="en-US" smtClean="0"/>
              <a:t>10/22/2018</a:t>
            </a:fld>
            <a:endParaRPr lang="en-US"/>
          </a:p>
        </p:txBody>
      </p:sp>
      <p:sp>
        <p:nvSpPr>
          <p:cNvPr id="6" name="Footer Placeholder 5">
            <a:extLst>
              <a:ext uri="{FF2B5EF4-FFF2-40B4-BE49-F238E27FC236}">
                <a16:creationId xmlns:a16="http://schemas.microsoft.com/office/drawing/2014/main" id="{F073B781-9BA0-488B-936A-89454EFE6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87198-8297-44F2-BFB7-632EB663518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70544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9D36F-7983-4B27-A81F-5F66EA9CD8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CA6B8A-34BF-47C8-A13B-47E8529E1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FE51A-2B84-4D85-B256-76DC1E559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E3C2C-010E-40CA-B06B-DC2848BC0F37}" type="datetimeFigureOut">
              <a:rPr lang="en-US" smtClean="0"/>
              <a:t>10/22/2018</a:t>
            </a:fld>
            <a:endParaRPr lang="en-US"/>
          </a:p>
        </p:txBody>
      </p:sp>
      <p:sp>
        <p:nvSpPr>
          <p:cNvPr id="5" name="Footer Placeholder 4">
            <a:extLst>
              <a:ext uri="{FF2B5EF4-FFF2-40B4-BE49-F238E27FC236}">
                <a16:creationId xmlns:a16="http://schemas.microsoft.com/office/drawing/2014/main" id="{F44C71BC-1006-4094-98C0-E50AFA484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59C95-9532-4F22-B4AC-0683BAA2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3A5EA-60D8-45EF-93C6-226AAD46F3BE}" type="slidenum">
              <a:rPr lang="en-US" smtClean="0"/>
              <a:t>‹#›</a:t>
            </a:fld>
            <a:endParaRPr lang="en-US"/>
          </a:p>
        </p:txBody>
      </p:sp>
    </p:spTree>
    <p:extLst>
      <p:ext uri="{BB962C8B-B14F-4D97-AF65-F5344CB8AC3E}">
        <p14:creationId xmlns:p14="http://schemas.microsoft.com/office/powerpoint/2010/main" val="359750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2.wmf"/><Relationship Id="rId4" Type="http://schemas.openxmlformats.org/officeDocument/2006/relationships/package" Target="../embeddings/Microsoft_Excel_Worksheet.xlsx"/></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3DEE2-28E5-4F30-8FD9-1C0C7A742CBB}"/>
              </a:ext>
            </a:extLst>
          </p:cNvPr>
          <p:cNvSpPr>
            <a:spLocks noGrp="1"/>
          </p:cNvSpPr>
          <p:nvPr>
            <p:ph type="title"/>
          </p:nvPr>
        </p:nvSpPr>
        <p:spPr>
          <a:xfrm>
            <a:off x="838200" y="365126"/>
            <a:ext cx="10580274" cy="848952"/>
          </a:xfr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3200" dirty="0">
                <a:solidFill>
                  <a:schemeClr val="lt1"/>
                </a:solidFill>
                <a:latin typeface="Cambria" panose="02040503050406030204" pitchFamily="18" charset="0"/>
                <a:ea typeface="Cambria" panose="02040503050406030204" pitchFamily="18" charset="0"/>
                <a:cs typeface="+mn-cs"/>
              </a:rPr>
              <a:t>MI Tracker</a:t>
            </a:r>
          </a:p>
        </p:txBody>
      </p:sp>
      <p:sp>
        <p:nvSpPr>
          <p:cNvPr id="4" name="Rectangle 3">
            <a:extLst>
              <a:ext uri="{FF2B5EF4-FFF2-40B4-BE49-F238E27FC236}">
                <a16:creationId xmlns:a16="http://schemas.microsoft.com/office/drawing/2014/main" id="{60D5B676-7DD5-4343-B676-D4365E71B13A}"/>
              </a:ext>
            </a:extLst>
          </p:cNvPr>
          <p:cNvSpPr/>
          <p:nvPr/>
        </p:nvSpPr>
        <p:spPr>
          <a:xfrm>
            <a:off x="838200" y="1264096"/>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pPr>
            <a:r>
              <a:rPr lang="en-US" dirty="0">
                <a:latin typeface="Cambria" panose="02040503050406030204" pitchFamily="18" charset="0"/>
                <a:ea typeface="Cambria" panose="02040503050406030204" pitchFamily="18" charset="0"/>
              </a:rPr>
              <a:t>Time Tracker</a:t>
            </a:r>
          </a:p>
        </p:txBody>
      </p:sp>
      <p:sp>
        <p:nvSpPr>
          <p:cNvPr id="5" name="Rectangle 4">
            <a:extLst>
              <a:ext uri="{FF2B5EF4-FFF2-40B4-BE49-F238E27FC236}">
                <a16:creationId xmlns:a16="http://schemas.microsoft.com/office/drawing/2014/main" id="{63421A37-5339-4DEB-AC03-AA576D2CD181}"/>
              </a:ext>
            </a:extLst>
          </p:cNvPr>
          <p:cNvSpPr/>
          <p:nvPr/>
        </p:nvSpPr>
        <p:spPr>
          <a:xfrm>
            <a:off x="838195" y="2455885"/>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Workflow</a:t>
            </a:r>
          </a:p>
        </p:txBody>
      </p:sp>
      <p:sp>
        <p:nvSpPr>
          <p:cNvPr id="6" name="Rectangle 5">
            <a:extLst>
              <a:ext uri="{FF2B5EF4-FFF2-40B4-BE49-F238E27FC236}">
                <a16:creationId xmlns:a16="http://schemas.microsoft.com/office/drawing/2014/main" id="{FE3B3F2B-7798-4A01-9BE8-DA93A35625DE}"/>
              </a:ext>
            </a:extLst>
          </p:cNvPr>
          <p:cNvSpPr/>
          <p:nvPr/>
        </p:nvSpPr>
        <p:spPr>
          <a:xfrm>
            <a:off x="836916" y="1862877"/>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MIR</a:t>
            </a:r>
          </a:p>
        </p:txBody>
      </p:sp>
      <p:sp>
        <p:nvSpPr>
          <p:cNvPr id="7" name="Rectangle 6">
            <a:extLst>
              <a:ext uri="{FF2B5EF4-FFF2-40B4-BE49-F238E27FC236}">
                <a16:creationId xmlns:a16="http://schemas.microsoft.com/office/drawing/2014/main" id="{5EE9871F-7299-4CDD-8867-8645F6440353}"/>
              </a:ext>
            </a:extLst>
          </p:cNvPr>
          <p:cNvSpPr/>
          <p:nvPr/>
        </p:nvSpPr>
        <p:spPr>
          <a:xfrm>
            <a:off x="836915" y="3051424"/>
            <a:ext cx="2688771" cy="56665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OT Tracker</a:t>
            </a:r>
          </a:p>
        </p:txBody>
      </p:sp>
      <p:sp>
        <p:nvSpPr>
          <p:cNvPr id="8" name="Rectangle 7">
            <a:extLst>
              <a:ext uri="{FF2B5EF4-FFF2-40B4-BE49-F238E27FC236}">
                <a16:creationId xmlns:a16="http://schemas.microsoft.com/office/drawing/2014/main" id="{EA3E4491-FC05-4464-802C-E95FB7466535}"/>
              </a:ext>
            </a:extLst>
          </p:cNvPr>
          <p:cNvSpPr/>
          <p:nvPr/>
        </p:nvSpPr>
        <p:spPr>
          <a:xfrm>
            <a:off x="836916" y="4243213"/>
            <a:ext cx="2688771" cy="53974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Feedback Tracker</a:t>
            </a:r>
          </a:p>
        </p:txBody>
      </p:sp>
      <p:sp>
        <p:nvSpPr>
          <p:cNvPr id="9" name="Rectangle 8">
            <a:extLst>
              <a:ext uri="{FF2B5EF4-FFF2-40B4-BE49-F238E27FC236}">
                <a16:creationId xmlns:a16="http://schemas.microsoft.com/office/drawing/2014/main" id="{396D3419-48A9-47C7-8FD8-C70FE7463A5A}"/>
              </a:ext>
            </a:extLst>
          </p:cNvPr>
          <p:cNvSpPr/>
          <p:nvPr/>
        </p:nvSpPr>
        <p:spPr>
          <a:xfrm>
            <a:off x="836916" y="3646963"/>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Error Tracker</a:t>
            </a:r>
          </a:p>
        </p:txBody>
      </p:sp>
      <p:sp>
        <p:nvSpPr>
          <p:cNvPr id="10" name="Rectangle 9">
            <a:extLst>
              <a:ext uri="{FF2B5EF4-FFF2-40B4-BE49-F238E27FC236}">
                <a16:creationId xmlns:a16="http://schemas.microsoft.com/office/drawing/2014/main" id="{C7112005-0FF2-4978-83DC-AC7CE4DF41EF}"/>
              </a:ext>
            </a:extLst>
          </p:cNvPr>
          <p:cNvSpPr/>
          <p:nvPr/>
        </p:nvSpPr>
        <p:spPr>
          <a:xfrm>
            <a:off x="836914" y="4807959"/>
            <a:ext cx="2688771" cy="56665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Internal Task Tracker</a:t>
            </a:r>
          </a:p>
        </p:txBody>
      </p:sp>
      <p:sp>
        <p:nvSpPr>
          <p:cNvPr id="11" name="Rectangle 10">
            <a:extLst>
              <a:ext uri="{FF2B5EF4-FFF2-40B4-BE49-F238E27FC236}">
                <a16:creationId xmlns:a16="http://schemas.microsoft.com/office/drawing/2014/main" id="{BB1F42F8-16EE-4A83-B9D6-88618FF42FAA}"/>
              </a:ext>
            </a:extLst>
          </p:cNvPr>
          <p:cNvSpPr/>
          <p:nvPr/>
        </p:nvSpPr>
        <p:spPr>
          <a:xfrm>
            <a:off x="836914" y="5407846"/>
            <a:ext cx="2688771" cy="55342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Leave Tracker</a:t>
            </a:r>
          </a:p>
        </p:txBody>
      </p:sp>
      <p:sp>
        <p:nvSpPr>
          <p:cNvPr id="12" name="Rectangle 11">
            <a:extLst>
              <a:ext uri="{FF2B5EF4-FFF2-40B4-BE49-F238E27FC236}">
                <a16:creationId xmlns:a16="http://schemas.microsoft.com/office/drawing/2014/main" id="{7E6EB728-94C6-4C1F-84B9-B917CEE4808B}"/>
              </a:ext>
            </a:extLst>
          </p:cNvPr>
          <p:cNvSpPr/>
          <p:nvPr/>
        </p:nvSpPr>
        <p:spPr>
          <a:xfrm>
            <a:off x="829232" y="5999036"/>
            <a:ext cx="2688771" cy="55342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nSpc>
                <a:spcPct val="90000"/>
              </a:lnSpc>
              <a:spcBef>
                <a:spcPct val="0"/>
              </a:spcBef>
            </a:pPr>
            <a:r>
              <a:rPr lang="en-US" dirty="0">
                <a:latin typeface="Cambria" panose="02040503050406030204" pitchFamily="18" charset="0"/>
                <a:ea typeface="Cambria" panose="02040503050406030204" pitchFamily="18" charset="0"/>
              </a:rPr>
              <a:t>Fun Activity Tracker</a:t>
            </a:r>
          </a:p>
        </p:txBody>
      </p:sp>
      <p:sp>
        <p:nvSpPr>
          <p:cNvPr id="13" name="Rectangle 12">
            <a:extLst>
              <a:ext uri="{FF2B5EF4-FFF2-40B4-BE49-F238E27FC236}">
                <a16:creationId xmlns:a16="http://schemas.microsoft.com/office/drawing/2014/main" id="{1D969480-2161-42FE-9878-AF187546769C}"/>
              </a:ext>
            </a:extLst>
          </p:cNvPr>
          <p:cNvSpPr/>
          <p:nvPr/>
        </p:nvSpPr>
        <p:spPr>
          <a:xfrm>
            <a:off x="3595487" y="126166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Track daily activity on day to day basis</a:t>
            </a:r>
          </a:p>
        </p:txBody>
      </p:sp>
      <p:sp>
        <p:nvSpPr>
          <p:cNvPr id="14" name="Rectangle 13">
            <a:extLst>
              <a:ext uri="{FF2B5EF4-FFF2-40B4-BE49-F238E27FC236}">
                <a16:creationId xmlns:a16="http://schemas.microsoft.com/office/drawing/2014/main" id="{D025E59B-2082-4684-A695-85A2410BABA7}"/>
              </a:ext>
            </a:extLst>
          </p:cNvPr>
          <p:cNvSpPr/>
          <p:nvPr/>
        </p:nvSpPr>
        <p:spPr>
          <a:xfrm>
            <a:off x="3594207" y="185205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Register/Add request</a:t>
            </a:r>
          </a:p>
        </p:txBody>
      </p:sp>
      <p:sp>
        <p:nvSpPr>
          <p:cNvPr id="15" name="Rectangle 14">
            <a:extLst>
              <a:ext uri="{FF2B5EF4-FFF2-40B4-BE49-F238E27FC236}">
                <a16:creationId xmlns:a16="http://schemas.microsoft.com/office/drawing/2014/main" id="{870555F6-496C-4E79-A37C-EE3CD4F8041D}"/>
              </a:ext>
            </a:extLst>
          </p:cNvPr>
          <p:cNvSpPr/>
          <p:nvPr/>
        </p:nvSpPr>
        <p:spPr>
          <a:xfrm>
            <a:off x="3592927" y="245012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Workflow has a process of request flow raised at above stage, From Unapproved to Completed/Rejected</a:t>
            </a:r>
          </a:p>
        </p:txBody>
      </p:sp>
      <p:sp>
        <p:nvSpPr>
          <p:cNvPr id="16" name="Rectangle 15">
            <a:extLst>
              <a:ext uri="{FF2B5EF4-FFF2-40B4-BE49-F238E27FC236}">
                <a16:creationId xmlns:a16="http://schemas.microsoft.com/office/drawing/2014/main" id="{67890330-7902-4B39-A3DC-C7F19A2A294B}"/>
              </a:ext>
            </a:extLst>
          </p:cNvPr>
          <p:cNvSpPr/>
          <p:nvPr/>
        </p:nvSpPr>
        <p:spPr>
          <a:xfrm>
            <a:off x="3599331" y="3048196"/>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overtime and track it </a:t>
            </a:r>
          </a:p>
        </p:txBody>
      </p:sp>
      <p:sp>
        <p:nvSpPr>
          <p:cNvPr id="17" name="Rectangle 16">
            <a:extLst>
              <a:ext uri="{FF2B5EF4-FFF2-40B4-BE49-F238E27FC236}">
                <a16:creationId xmlns:a16="http://schemas.microsoft.com/office/drawing/2014/main" id="{F9F5710C-4941-4C31-AA53-3D152640D9E8}"/>
              </a:ext>
            </a:extLst>
          </p:cNvPr>
          <p:cNvSpPr/>
          <p:nvPr/>
        </p:nvSpPr>
        <p:spPr>
          <a:xfrm>
            <a:off x="3598051" y="3638584"/>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Error raised by BU</a:t>
            </a:r>
          </a:p>
        </p:txBody>
      </p:sp>
      <p:sp>
        <p:nvSpPr>
          <p:cNvPr id="18" name="Rectangle 17">
            <a:extLst>
              <a:ext uri="{FF2B5EF4-FFF2-40B4-BE49-F238E27FC236}">
                <a16:creationId xmlns:a16="http://schemas.microsoft.com/office/drawing/2014/main" id="{9BF92165-9A7A-4A03-859D-1F54ED0F9BCA}"/>
              </a:ext>
            </a:extLst>
          </p:cNvPr>
          <p:cNvSpPr/>
          <p:nvPr/>
        </p:nvSpPr>
        <p:spPr>
          <a:xfrm>
            <a:off x="3599331" y="4228973"/>
            <a:ext cx="7822987" cy="5463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Record Feedback of BU on Report (Standard Question the BU need to provide feedback on Report in order to analysis the effectiveness of Report)</a:t>
            </a:r>
          </a:p>
        </p:txBody>
      </p:sp>
      <p:sp>
        <p:nvSpPr>
          <p:cNvPr id="19" name="Rectangle 18">
            <a:extLst>
              <a:ext uri="{FF2B5EF4-FFF2-40B4-BE49-F238E27FC236}">
                <a16:creationId xmlns:a16="http://schemas.microsoft.com/office/drawing/2014/main" id="{2A87EB28-49F1-4576-B78D-9CBDD9626E0F}"/>
              </a:ext>
            </a:extLst>
          </p:cNvPr>
          <p:cNvSpPr/>
          <p:nvPr/>
        </p:nvSpPr>
        <p:spPr>
          <a:xfrm>
            <a:off x="3599331" y="4805272"/>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Question, that will be responded by MI team (it will be like survey)</a:t>
            </a:r>
          </a:p>
        </p:txBody>
      </p:sp>
      <p:sp>
        <p:nvSpPr>
          <p:cNvPr id="20" name="Rectangle 19">
            <a:extLst>
              <a:ext uri="{FF2B5EF4-FFF2-40B4-BE49-F238E27FC236}">
                <a16:creationId xmlns:a16="http://schemas.microsoft.com/office/drawing/2014/main" id="{8E1A8ABF-B1D7-4AEA-A399-0B1477C5B79C}"/>
              </a:ext>
            </a:extLst>
          </p:cNvPr>
          <p:cNvSpPr/>
          <p:nvPr/>
        </p:nvSpPr>
        <p:spPr>
          <a:xfrm>
            <a:off x="3592926" y="5402865"/>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leave date and it’s type to calculate utilization </a:t>
            </a:r>
          </a:p>
        </p:txBody>
      </p:sp>
      <p:sp>
        <p:nvSpPr>
          <p:cNvPr id="21" name="Rectangle 20">
            <a:extLst>
              <a:ext uri="{FF2B5EF4-FFF2-40B4-BE49-F238E27FC236}">
                <a16:creationId xmlns:a16="http://schemas.microsoft.com/office/drawing/2014/main" id="{03C360DF-9E4A-4A4A-B729-29FFFB7D54D4}"/>
              </a:ext>
            </a:extLst>
          </p:cNvPr>
          <p:cNvSpPr/>
          <p:nvPr/>
        </p:nvSpPr>
        <p:spPr>
          <a:xfrm>
            <a:off x="3599330" y="6000458"/>
            <a:ext cx="7822987" cy="5666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pPr>
            <a:r>
              <a:rPr lang="en-US" sz="1400" dirty="0">
                <a:latin typeface="Cambria" panose="02040503050406030204" pitchFamily="18" charset="0"/>
                <a:ea typeface="Cambria" panose="02040503050406030204" pitchFamily="18" charset="0"/>
              </a:rPr>
              <a:t>Add Appreciation, Up coming Activity, Activity Result</a:t>
            </a:r>
          </a:p>
        </p:txBody>
      </p:sp>
    </p:spTree>
    <p:extLst>
      <p:ext uri="{BB962C8B-B14F-4D97-AF65-F5344CB8AC3E}">
        <p14:creationId xmlns:p14="http://schemas.microsoft.com/office/powerpoint/2010/main" val="311359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6EAB00-4C05-41B1-B950-7EC4990829A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4" name="Rectangle 23">
            <a:extLst>
              <a:ext uri="{FF2B5EF4-FFF2-40B4-BE49-F238E27FC236}">
                <a16:creationId xmlns:a16="http://schemas.microsoft.com/office/drawing/2014/main" id="{04A421AB-10F5-48BD-97D7-376AE8685F3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6" name="Rectangle 25">
            <a:extLst>
              <a:ext uri="{FF2B5EF4-FFF2-40B4-BE49-F238E27FC236}">
                <a16:creationId xmlns:a16="http://schemas.microsoft.com/office/drawing/2014/main" id="{FC41CA0D-F26E-4C31-9664-A6E41BEBF350}"/>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7" name="Rectangle 26">
            <a:extLst>
              <a:ext uri="{FF2B5EF4-FFF2-40B4-BE49-F238E27FC236}">
                <a16:creationId xmlns:a16="http://schemas.microsoft.com/office/drawing/2014/main" id="{4E261DFF-3A52-4B9F-B9BA-54C6FDC32930}"/>
              </a:ext>
            </a:extLst>
          </p:cNvPr>
          <p:cNvSpPr/>
          <p:nvPr/>
        </p:nvSpPr>
        <p:spPr>
          <a:xfrm>
            <a:off x="6740814"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8" name="Rectangle 27">
            <a:extLst>
              <a:ext uri="{FF2B5EF4-FFF2-40B4-BE49-F238E27FC236}">
                <a16:creationId xmlns:a16="http://schemas.microsoft.com/office/drawing/2014/main" id="{BB5F1BE0-C132-4871-BDA4-AEB50DDA1D94}"/>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9" name="Rectangle 28">
            <a:extLst>
              <a:ext uri="{FF2B5EF4-FFF2-40B4-BE49-F238E27FC236}">
                <a16:creationId xmlns:a16="http://schemas.microsoft.com/office/drawing/2014/main" id="{49366856-A249-45CC-91B9-93CBFDC59116}"/>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0" name="Rectangle 29">
            <a:extLst>
              <a:ext uri="{FF2B5EF4-FFF2-40B4-BE49-F238E27FC236}">
                <a16:creationId xmlns:a16="http://schemas.microsoft.com/office/drawing/2014/main" id="{59F617BA-E376-4288-B480-5840B3AEE530}"/>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1" name="Rectangle 30">
            <a:extLst>
              <a:ext uri="{FF2B5EF4-FFF2-40B4-BE49-F238E27FC236}">
                <a16:creationId xmlns:a16="http://schemas.microsoft.com/office/drawing/2014/main" id="{C3095F5D-473B-4141-9D63-5B1ED6D2AA38}"/>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4" name="Rectangle 33">
            <a:extLst>
              <a:ext uri="{FF2B5EF4-FFF2-40B4-BE49-F238E27FC236}">
                <a16:creationId xmlns:a16="http://schemas.microsoft.com/office/drawing/2014/main" id="{4B94B8C2-6A89-4049-9DCF-BE736D8A2E97}"/>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47" name="Rectangle 46">
            <a:extLst>
              <a:ext uri="{FF2B5EF4-FFF2-40B4-BE49-F238E27FC236}">
                <a16:creationId xmlns:a16="http://schemas.microsoft.com/office/drawing/2014/main" id="{75DDFEA6-AE06-4996-85EF-F790598E78B2}"/>
              </a:ext>
            </a:extLst>
          </p:cNvPr>
          <p:cNvSpPr/>
          <p:nvPr/>
        </p:nvSpPr>
        <p:spPr>
          <a:xfrm>
            <a:off x="103252" y="3322441"/>
            <a:ext cx="5951871"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My Detail: </a:t>
            </a:r>
            <a:r>
              <a:rPr lang="en-US" sz="1200" dirty="0">
                <a:latin typeface="Cambria" panose="02040503050406030204" pitchFamily="18" charset="0"/>
                <a:ea typeface="Cambria" panose="02040503050406030204" pitchFamily="18" charset="0"/>
              </a:rPr>
              <a:t>It is the place one can add or edit their information, available on site</a:t>
            </a:r>
          </a:p>
        </p:txBody>
      </p:sp>
      <p:sp>
        <p:nvSpPr>
          <p:cNvPr id="48" name="Rectangle 47">
            <a:extLst>
              <a:ext uri="{FF2B5EF4-FFF2-40B4-BE49-F238E27FC236}">
                <a16:creationId xmlns:a16="http://schemas.microsoft.com/office/drawing/2014/main" id="{40962329-FCC2-4B7F-AD0E-B2F43ABF2D7D}"/>
              </a:ext>
            </a:extLst>
          </p:cNvPr>
          <p:cNvSpPr/>
          <p:nvPr/>
        </p:nvSpPr>
        <p:spPr>
          <a:xfrm>
            <a:off x="6136878" y="3335400"/>
            <a:ext cx="5836547" cy="43030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View Detail: </a:t>
            </a:r>
            <a:r>
              <a:rPr lang="en-US" sz="1200" dirty="0">
                <a:latin typeface="Cambria" panose="02040503050406030204" pitchFamily="18" charset="0"/>
                <a:ea typeface="Cambria" panose="02040503050406030204" pitchFamily="18" charset="0"/>
              </a:rPr>
              <a:t>It is the place one can add or edit others few key information, as this view is available to a specific group and not to all</a:t>
            </a:r>
          </a:p>
        </p:txBody>
      </p:sp>
      <p:sp>
        <p:nvSpPr>
          <p:cNvPr id="49" name="Rectangle 48">
            <a:extLst>
              <a:ext uri="{FF2B5EF4-FFF2-40B4-BE49-F238E27FC236}">
                <a16:creationId xmlns:a16="http://schemas.microsoft.com/office/drawing/2014/main" id="{770B4689-95B9-43AE-9DA3-ADEEB5CD84C1}"/>
              </a:ext>
            </a:extLst>
          </p:cNvPr>
          <p:cNvSpPr/>
          <p:nvPr/>
        </p:nvSpPr>
        <p:spPr>
          <a:xfrm>
            <a:off x="82016" y="5962189"/>
            <a:ext cx="5046575" cy="8266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Internal Task Detail</a:t>
            </a:r>
            <a:r>
              <a:rPr lang="en-US" sz="1200" dirty="0">
                <a:latin typeface="Cambria" panose="02040503050406030204" pitchFamily="18" charset="0"/>
                <a:ea typeface="Cambria" panose="02040503050406030204" pitchFamily="18" charset="0"/>
              </a:rPr>
              <a:t>:  It is place one can add question with choices to respond ( like a  survey), only specific group can add the question however anyone can respond from Mi Team</a:t>
            </a:r>
          </a:p>
        </p:txBody>
      </p:sp>
      <p:sp>
        <p:nvSpPr>
          <p:cNvPr id="50" name="Rectangle 49">
            <a:extLst>
              <a:ext uri="{FF2B5EF4-FFF2-40B4-BE49-F238E27FC236}">
                <a16:creationId xmlns:a16="http://schemas.microsoft.com/office/drawing/2014/main" id="{DC949962-05F6-41CC-BAD0-D5EE838498B6}"/>
              </a:ext>
            </a:extLst>
          </p:cNvPr>
          <p:cNvSpPr/>
          <p:nvPr/>
        </p:nvSpPr>
        <p:spPr>
          <a:xfrm>
            <a:off x="10607040" y="3815159"/>
            <a:ext cx="1366385" cy="191703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Leave Record:</a:t>
            </a:r>
          </a:p>
          <a:p>
            <a:pPr algn="ctr"/>
            <a:r>
              <a:rPr lang="en-US" sz="1200" dirty="0">
                <a:latin typeface="Cambria" panose="02040503050406030204" pitchFamily="18" charset="0"/>
                <a:ea typeface="Cambria" panose="02040503050406030204" pitchFamily="18" charset="0"/>
              </a:rPr>
              <a:t>User need to update his leave, this to get the utilization right. To exclude leaves dates from utilization calculation</a:t>
            </a:r>
          </a:p>
        </p:txBody>
      </p:sp>
      <p:sp>
        <p:nvSpPr>
          <p:cNvPr id="51" name="Rectangle 50">
            <a:extLst>
              <a:ext uri="{FF2B5EF4-FFF2-40B4-BE49-F238E27FC236}">
                <a16:creationId xmlns:a16="http://schemas.microsoft.com/office/drawing/2014/main" id="{D5B56222-9E7E-4612-820F-C1CBCCF409C8}"/>
              </a:ext>
            </a:extLst>
          </p:cNvPr>
          <p:cNvSpPr/>
          <p:nvPr/>
        </p:nvSpPr>
        <p:spPr>
          <a:xfrm>
            <a:off x="10042497" y="5829848"/>
            <a:ext cx="1930928" cy="95899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Useful link: </a:t>
            </a:r>
          </a:p>
          <a:p>
            <a:pPr algn="ctr"/>
            <a:r>
              <a:rPr lang="en-US" sz="1200" dirty="0">
                <a:latin typeface="Cambria" panose="02040503050406030204" pitchFamily="18" charset="0"/>
                <a:ea typeface="Cambria" panose="02040503050406030204" pitchFamily="18" charset="0"/>
              </a:rPr>
              <a:t>Team can add useful and handy link at one place</a:t>
            </a:r>
          </a:p>
        </p:txBody>
      </p:sp>
      <p:pic>
        <p:nvPicPr>
          <p:cNvPr id="3" name="Picture 2">
            <a:extLst>
              <a:ext uri="{FF2B5EF4-FFF2-40B4-BE49-F238E27FC236}">
                <a16:creationId xmlns:a16="http://schemas.microsoft.com/office/drawing/2014/main" id="{5C33F3CB-790A-44C1-95AD-72FD491D2398}"/>
              </a:ext>
            </a:extLst>
          </p:cNvPr>
          <p:cNvPicPr>
            <a:picLocks noChangeAspect="1"/>
          </p:cNvPicPr>
          <p:nvPr/>
        </p:nvPicPr>
        <p:blipFill>
          <a:blip r:embed="rId2"/>
          <a:stretch>
            <a:fillRect/>
          </a:stretch>
        </p:blipFill>
        <p:spPr>
          <a:xfrm>
            <a:off x="84449" y="599230"/>
            <a:ext cx="5990316" cy="2686716"/>
          </a:xfrm>
          <a:prstGeom prst="rect">
            <a:avLst/>
          </a:prstGeom>
        </p:spPr>
      </p:pic>
      <p:pic>
        <p:nvPicPr>
          <p:cNvPr id="4" name="Picture 3">
            <a:extLst>
              <a:ext uri="{FF2B5EF4-FFF2-40B4-BE49-F238E27FC236}">
                <a16:creationId xmlns:a16="http://schemas.microsoft.com/office/drawing/2014/main" id="{612C757E-B68F-44EE-BD51-8529D244D3EF}"/>
              </a:ext>
            </a:extLst>
          </p:cNvPr>
          <p:cNvPicPr>
            <a:picLocks noChangeAspect="1"/>
          </p:cNvPicPr>
          <p:nvPr/>
        </p:nvPicPr>
        <p:blipFill>
          <a:blip r:embed="rId3"/>
          <a:stretch>
            <a:fillRect/>
          </a:stretch>
        </p:blipFill>
        <p:spPr>
          <a:xfrm>
            <a:off x="6136878" y="605114"/>
            <a:ext cx="5888838" cy="2696435"/>
          </a:xfrm>
          <a:prstGeom prst="rect">
            <a:avLst/>
          </a:prstGeom>
        </p:spPr>
      </p:pic>
      <p:pic>
        <p:nvPicPr>
          <p:cNvPr id="5" name="Picture 4">
            <a:extLst>
              <a:ext uri="{FF2B5EF4-FFF2-40B4-BE49-F238E27FC236}">
                <a16:creationId xmlns:a16="http://schemas.microsoft.com/office/drawing/2014/main" id="{76DB827C-DC44-4D73-BB4F-403527D56BED}"/>
              </a:ext>
            </a:extLst>
          </p:cNvPr>
          <p:cNvPicPr>
            <a:picLocks noChangeAspect="1"/>
          </p:cNvPicPr>
          <p:nvPr/>
        </p:nvPicPr>
        <p:blipFill>
          <a:blip r:embed="rId4"/>
          <a:stretch>
            <a:fillRect/>
          </a:stretch>
        </p:blipFill>
        <p:spPr>
          <a:xfrm>
            <a:off x="82016" y="3815159"/>
            <a:ext cx="5046575" cy="2090252"/>
          </a:xfrm>
          <a:prstGeom prst="rect">
            <a:avLst/>
          </a:prstGeom>
        </p:spPr>
      </p:pic>
      <p:pic>
        <p:nvPicPr>
          <p:cNvPr id="6" name="Picture 5">
            <a:extLst>
              <a:ext uri="{FF2B5EF4-FFF2-40B4-BE49-F238E27FC236}">
                <a16:creationId xmlns:a16="http://schemas.microsoft.com/office/drawing/2014/main" id="{A2AC8124-FF8E-4640-9D90-BB174CF863DE}"/>
              </a:ext>
            </a:extLst>
          </p:cNvPr>
          <p:cNvPicPr>
            <a:picLocks noChangeAspect="1"/>
          </p:cNvPicPr>
          <p:nvPr/>
        </p:nvPicPr>
        <p:blipFill>
          <a:blip r:embed="rId5"/>
          <a:stretch>
            <a:fillRect/>
          </a:stretch>
        </p:blipFill>
        <p:spPr>
          <a:xfrm>
            <a:off x="5189330" y="3796929"/>
            <a:ext cx="5338197" cy="1935264"/>
          </a:xfrm>
          <a:prstGeom prst="rect">
            <a:avLst/>
          </a:prstGeom>
        </p:spPr>
      </p:pic>
      <p:pic>
        <p:nvPicPr>
          <p:cNvPr id="7" name="Picture 6">
            <a:extLst>
              <a:ext uri="{FF2B5EF4-FFF2-40B4-BE49-F238E27FC236}">
                <a16:creationId xmlns:a16="http://schemas.microsoft.com/office/drawing/2014/main" id="{AD269815-AF71-435E-A9CD-1CE4B6959618}"/>
              </a:ext>
            </a:extLst>
          </p:cNvPr>
          <p:cNvPicPr>
            <a:picLocks noChangeAspect="1"/>
          </p:cNvPicPr>
          <p:nvPr/>
        </p:nvPicPr>
        <p:blipFill>
          <a:blip r:embed="rId6"/>
          <a:stretch>
            <a:fillRect/>
          </a:stretch>
        </p:blipFill>
        <p:spPr>
          <a:xfrm>
            <a:off x="5189330" y="5776375"/>
            <a:ext cx="4773654" cy="1012467"/>
          </a:xfrm>
          <a:prstGeom prst="rect">
            <a:avLst/>
          </a:prstGeom>
        </p:spPr>
      </p:pic>
    </p:spTree>
    <p:extLst>
      <p:ext uri="{BB962C8B-B14F-4D97-AF65-F5344CB8AC3E}">
        <p14:creationId xmlns:p14="http://schemas.microsoft.com/office/powerpoint/2010/main" val="149486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5602CF4-6F6E-4D53-83D0-D3C8A253DE34}"/>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974B8949-173F-4176-B2F6-856CCDC0D6F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A3F81FFF-2F5D-4E93-A056-797886140C43}"/>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63F41654-B2F0-424B-9776-67EE06A03DCD}"/>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95FD4C33-216D-43AE-ABC8-D661BB93F183}"/>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6FDCCEB8-A604-476D-AE3A-D730009E4A7E}"/>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C6BB6B55-726E-4FC4-9705-192132FFDA13}"/>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7E5FED72-D180-4DFA-8D7B-AA1092567B2D}"/>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B0D3CC26-C346-4766-B3B6-9CC67B2D82E5}"/>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855C8C56-8C76-4BF8-B11A-44823CCC47A4}"/>
              </a:ext>
            </a:extLst>
          </p:cNvPr>
          <p:cNvPicPr>
            <a:picLocks noChangeAspect="1"/>
          </p:cNvPicPr>
          <p:nvPr/>
        </p:nvPicPr>
        <p:blipFill>
          <a:blip r:embed="rId2"/>
          <a:stretch>
            <a:fillRect/>
          </a:stretch>
        </p:blipFill>
        <p:spPr>
          <a:xfrm>
            <a:off x="6055117" y="1048259"/>
            <a:ext cx="5823004" cy="2768367"/>
          </a:xfrm>
          <a:prstGeom prst="rect">
            <a:avLst/>
          </a:prstGeom>
        </p:spPr>
      </p:pic>
      <p:pic>
        <p:nvPicPr>
          <p:cNvPr id="4" name="Picture 3">
            <a:extLst>
              <a:ext uri="{FF2B5EF4-FFF2-40B4-BE49-F238E27FC236}">
                <a16:creationId xmlns:a16="http://schemas.microsoft.com/office/drawing/2014/main" id="{117F4DCE-1484-41B1-8353-2822AB71BA69}"/>
              </a:ext>
            </a:extLst>
          </p:cNvPr>
          <p:cNvPicPr>
            <a:picLocks noChangeAspect="1"/>
          </p:cNvPicPr>
          <p:nvPr/>
        </p:nvPicPr>
        <p:blipFill>
          <a:blip r:embed="rId3"/>
          <a:stretch>
            <a:fillRect/>
          </a:stretch>
        </p:blipFill>
        <p:spPr>
          <a:xfrm>
            <a:off x="144252" y="1048259"/>
            <a:ext cx="5835129" cy="2768367"/>
          </a:xfrm>
          <a:prstGeom prst="rect">
            <a:avLst/>
          </a:prstGeom>
        </p:spPr>
      </p:pic>
      <p:pic>
        <p:nvPicPr>
          <p:cNvPr id="5" name="Picture 4">
            <a:extLst>
              <a:ext uri="{FF2B5EF4-FFF2-40B4-BE49-F238E27FC236}">
                <a16:creationId xmlns:a16="http://schemas.microsoft.com/office/drawing/2014/main" id="{21AF8102-1678-47B2-B9A6-6CF38337F4F1}"/>
              </a:ext>
            </a:extLst>
          </p:cNvPr>
          <p:cNvPicPr>
            <a:picLocks noChangeAspect="1"/>
          </p:cNvPicPr>
          <p:nvPr/>
        </p:nvPicPr>
        <p:blipFill>
          <a:blip r:embed="rId4"/>
          <a:stretch>
            <a:fillRect/>
          </a:stretch>
        </p:blipFill>
        <p:spPr>
          <a:xfrm>
            <a:off x="144252" y="4286736"/>
            <a:ext cx="5835129" cy="2471874"/>
          </a:xfrm>
          <a:prstGeom prst="rect">
            <a:avLst/>
          </a:prstGeom>
        </p:spPr>
      </p:pic>
      <p:pic>
        <p:nvPicPr>
          <p:cNvPr id="6" name="Picture 5">
            <a:extLst>
              <a:ext uri="{FF2B5EF4-FFF2-40B4-BE49-F238E27FC236}">
                <a16:creationId xmlns:a16="http://schemas.microsoft.com/office/drawing/2014/main" id="{9D85BEA8-5053-4F09-B801-6C5F56D73DD3}"/>
              </a:ext>
            </a:extLst>
          </p:cNvPr>
          <p:cNvPicPr>
            <a:picLocks noChangeAspect="1"/>
          </p:cNvPicPr>
          <p:nvPr/>
        </p:nvPicPr>
        <p:blipFill>
          <a:blip r:embed="rId5"/>
          <a:stretch>
            <a:fillRect/>
          </a:stretch>
        </p:blipFill>
        <p:spPr>
          <a:xfrm>
            <a:off x="6055117" y="4286733"/>
            <a:ext cx="5823004" cy="2471875"/>
          </a:xfrm>
          <a:prstGeom prst="rect">
            <a:avLst/>
          </a:prstGeom>
        </p:spPr>
      </p:pic>
      <p:sp>
        <p:nvSpPr>
          <p:cNvPr id="21" name="Rectangle 20">
            <a:extLst>
              <a:ext uri="{FF2B5EF4-FFF2-40B4-BE49-F238E27FC236}">
                <a16:creationId xmlns:a16="http://schemas.microsoft.com/office/drawing/2014/main" id="{A3DEC4C0-7E79-4A70-8ABD-4012117A4209}"/>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(Workflow)</a:t>
            </a:r>
          </a:p>
        </p:txBody>
      </p:sp>
      <p:sp>
        <p:nvSpPr>
          <p:cNvPr id="22" name="Rectangle 21">
            <a:extLst>
              <a:ext uri="{FF2B5EF4-FFF2-40B4-BE49-F238E27FC236}">
                <a16:creationId xmlns:a16="http://schemas.microsoft.com/office/drawing/2014/main" id="{39C6F401-3723-4CB4-86AC-2B9EDE8A8A64}"/>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a:t>
            </a:r>
            <a:r>
              <a:rPr lang="en-US" sz="1200" dirty="0" err="1">
                <a:latin typeface="Cambria" panose="02040503050406030204" pitchFamily="18" charset="0"/>
                <a:ea typeface="Cambria" panose="02040503050406030204" pitchFamily="18" charset="0"/>
              </a:rPr>
              <a:t>TimeTracker</a:t>
            </a:r>
            <a:r>
              <a:rPr lang="en-US" sz="1200" dirty="0">
                <a:latin typeface="Cambria" panose="02040503050406030204" pitchFamily="18" charset="0"/>
                <a:ea typeface="Cambria" panose="02040503050406030204" pitchFamily="18" charset="0"/>
              </a:rPr>
              <a:t>)</a:t>
            </a:r>
          </a:p>
        </p:txBody>
      </p:sp>
      <p:sp>
        <p:nvSpPr>
          <p:cNvPr id="23" name="Rectangle 22">
            <a:extLst>
              <a:ext uri="{FF2B5EF4-FFF2-40B4-BE49-F238E27FC236}">
                <a16:creationId xmlns:a16="http://schemas.microsoft.com/office/drawing/2014/main" id="{66577F4B-5200-4A8B-9C65-8E19200034F3}"/>
              </a:ext>
            </a:extLst>
          </p:cNvPr>
          <p:cNvSpPr/>
          <p:nvPr/>
        </p:nvSpPr>
        <p:spPr>
          <a:xfrm>
            <a:off x="144251" y="3863019"/>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(Error Log)</a:t>
            </a:r>
          </a:p>
        </p:txBody>
      </p:sp>
      <p:sp>
        <p:nvSpPr>
          <p:cNvPr id="24" name="Rectangle 23">
            <a:extLst>
              <a:ext uri="{FF2B5EF4-FFF2-40B4-BE49-F238E27FC236}">
                <a16:creationId xmlns:a16="http://schemas.microsoft.com/office/drawing/2014/main" id="{3C91CA1B-A660-4702-BF90-B4BA6EAFBD37}"/>
              </a:ext>
            </a:extLst>
          </p:cNvPr>
          <p:cNvSpPr/>
          <p:nvPr/>
        </p:nvSpPr>
        <p:spPr>
          <a:xfrm>
            <a:off x="6067242" y="3870970"/>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Raw Report (OT)</a:t>
            </a:r>
          </a:p>
        </p:txBody>
      </p:sp>
    </p:spTree>
    <p:extLst>
      <p:ext uri="{BB962C8B-B14F-4D97-AF65-F5344CB8AC3E}">
        <p14:creationId xmlns:p14="http://schemas.microsoft.com/office/powerpoint/2010/main" val="324130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4BC8C-9BB1-4455-BB2F-AA3AEF20078A}"/>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0259CE64-2355-4561-B46B-A6B9156A605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F07A20D1-BD5F-4D15-A5D3-3159844677F5}"/>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AB172280-F2E9-4716-9766-F072E0976A2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A86EC288-5392-4544-8876-434400809877}"/>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48D0BAE3-767A-4C48-9711-E51740AA6737}"/>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77781ACC-9211-4B1E-8B08-9493FC66A492}"/>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573E8A1B-A168-47AD-B604-9EA111EB25BE}"/>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C05EE2F2-DD9B-450A-9C05-C6C9C5B56BB9}"/>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4" name="Picture 3">
            <a:extLst>
              <a:ext uri="{FF2B5EF4-FFF2-40B4-BE49-F238E27FC236}">
                <a16:creationId xmlns:a16="http://schemas.microsoft.com/office/drawing/2014/main" id="{0FAF43CB-08E0-40D2-9EEE-49C693372BC5}"/>
              </a:ext>
            </a:extLst>
          </p:cNvPr>
          <p:cNvPicPr>
            <a:picLocks noChangeAspect="1"/>
          </p:cNvPicPr>
          <p:nvPr/>
        </p:nvPicPr>
        <p:blipFill>
          <a:blip r:embed="rId2"/>
          <a:stretch>
            <a:fillRect/>
          </a:stretch>
        </p:blipFill>
        <p:spPr>
          <a:xfrm>
            <a:off x="144251" y="1064479"/>
            <a:ext cx="5835129" cy="2479071"/>
          </a:xfrm>
          <a:prstGeom prst="rect">
            <a:avLst/>
          </a:prstGeom>
        </p:spPr>
      </p:pic>
      <p:pic>
        <p:nvPicPr>
          <p:cNvPr id="5" name="Picture 4">
            <a:extLst>
              <a:ext uri="{FF2B5EF4-FFF2-40B4-BE49-F238E27FC236}">
                <a16:creationId xmlns:a16="http://schemas.microsoft.com/office/drawing/2014/main" id="{94A91B21-96F8-44DA-BFA3-87F510119555}"/>
              </a:ext>
            </a:extLst>
          </p:cNvPr>
          <p:cNvPicPr>
            <a:picLocks noChangeAspect="1"/>
          </p:cNvPicPr>
          <p:nvPr/>
        </p:nvPicPr>
        <p:blipFill>
          <a:blip r:embed="rId3"/>
          <a:stretch>
            <a:fillRect/>
          </a:stretch>
        </p:blipFill>
        <p:spPr>
          <a:xfrm>
            <a:off x="6055117" y="1057523"/>
            <a:ext cx="5823004" cy="2479071"/>
          </a:xfrm>
          <a:prstGeom prst="rect">
            <a:avLst/>
          </a:prstGeom>
        </p:spPr>
      </p:pic>
      <p:pic>
        <p:nvPicPr>
          <p:cNvPr id="6" name="Picture 5">
            <a:extLst>
              <a:ext uri="{FF2B5EF4-FFF2-40B4-BE49-F238E27FC236}">
                <a16:creationId xmlns:a16="http://schemas.microsoft.com/office/drawing/2014/main" id="{C437DFA2-0379-4F49-8C7D-E8231B8C03BC}"/>
              </a:ext>
            </a:extLst>
          </p:cNvPr>
          <p:cNvPicPr>
            <a:picLocks noChangeAspect="1"/>
          </p:cNvPicPr>
          <p:nvPr/>
        </p:nvPicPr>
        <p:blipFill>
          <a:blip r:embed="rId4"/>
          <a:stretch>
            <a:fillRect/>
          </a:stretch>
        </p:blipFill>
        <p:spPr>
          <a:xfrm>
            <a:off x="141205" y="3993428"/>
            <a:ext cx="5835129" cy="2567929"/>
          </a:xfrm>
          <a:prstGeom prst="rect">
            <a:avLst/>
          </a:prstGeom>
        </p:spPr>
      </p:pic>
      <p:sp>
        <p:nvSpPr>
          <p:cNvPr id="23" name="Rectangle 22">
            <a:extLst>
              <a:ext uri="{FF2B5EF4-FFF2-40B4-BE49-F238E27FC236}">
                <a16:creationId xmlns:a16="http://schemas.microsoft.com/office/drawing/2014/main" id="{48008E71-6A27-4F52-B203-70055627958E}"/>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by default ‘</a:t>
            </a:r>
            <a:r>
              <a:rPr lang="en-US" sz="1200" b="1" dirty="0">
                <a:latin typeface="Cambria" panose="02040503050406030204" pitchFamily="18" charset="0"/>
                <a:ea typeface="Cambria" panose="02040503050406030204" pitchFamily="18" charset="0"/>
              </a:rPr>
              <a:t>Request Type’ </a:t>
            </a:r>
            <a:r>
              <a:rPr lang="en-US" sz="1200" dirty="0">
                <a:latin typeface="Cambria" panose="02040503050406030204" pitchFamily="18" charset="0"/>
                <a:ea typeface="Cambria" panose="02040503050406030204" pitchFamily="18" charset="0"/>
              </a:rPr>
              <a:t>view get’s  shows up</a:t>
            </a:r>
          </a:p>
        </p:txBody>
      </p:sp>
      <p:sp>
        <p:nvSpPr>
          <p:cNvPr id="24" name="Rectangle 23">
            <a:extLst>
              <a:ext uri="{FF2B5EF4-FFF2-40B4-BE49-F238E27FC236}">
                <a16:creationId xmlns:a16="http://schemas.microsoft.com/office/drawing/2014/main" id="{866A1699-2361-4D79-877E-5ECD1A11B447}"/>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Assigned’ v</a:t>
            </a:r>
            <a:r>
              <a:rPr lang="en-US" sz="1200" dirty="0">
                <a:latin typeface="Cambria" panose="02040503050406030204" pitchFamily="18" charset="0"/>
                <a:ea typeface="Cambria" panose="02040503050406030204" pitchFamily="18" charset="0"/>
              </a:rPr>
              <a:t>iew </a:t>
            </a:r>
          </a:p>
        </p:txBody>
      </p:sp>
      <p:sp>
        <p:nvSpPr>
          <p:cNvPr id="25" name="Rectangle 24">
            <a:extLst>
              <a:ext uri="{FF2B5EF4-FFF2-40B4-BE49-F238E27FC236}">
                <a16:creationId xmlns:a16="http://schemas.microsoft.com/office/drawing/2014/main" id="{ADC98522-CED5-4DC9-B849-2ADDF7994C63}"/>
              </a:ext>
            </a:extLst>
          </p:cNvPr>
          <p:cNvSpPr/>
          <p:nvPr/>
        </p:nvSpPr>
        <p:spPr>
          <a:xfrm>
            <a:off x="141205" y="3568398"/>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Completed’ </a:t>
            </a:r>
            <a:r>
              <a:rPr lang="en-US" sz="1200" dirty="0">
                <a:latin typeface="Cambria" panose="02040503050406030204" pitchFamily="18" charset="0"/>
                <a:ea typeface="Cambria" panose="02040503050406030204" pitchFamily="18" charset="0"/>
              </a:rPr>
              <a:t>view</a:t>
            </a:r>
          </a:p>
        </p:txBody>
      </p:sp>
      <p:sp>
        <p:nvSpPr>
          <p:cNvPr id="26" name="Rectangle 25">
            <a:extLst>
              <a:ext uri="{FF2B5EF4-FFF2-40B4-BE49-F238E27FC236}">
                <a16:creationId xmlns:a16="http://schemas.microsoft.com/office/drawing/2014/main" id="{2EDA405B-3AE5-4656-AF98-922F640A6241}"/>
              </a:ext>
            </a:extLst>
          </p:cNvPr>
          <p:cNvSpPr/>
          <p:nvPr/>
        </p:nvSpPr>
        <p:spPr>
          <a:xfrm>
            <a:off x="6064196" y="3568398"/>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(Workflow) – </a:t>
            </a:r>
            <a:r>
              <a:rPr lang="en-US" sz="1200" b="1" dirty="0">
                <a:latin typeface="Cambria" panose="02040503050406030204" pitchFamily="18" charset="0"/>
                <a:ea typeface="Cambria" panose="02040503050406030204" pitchFamily="18" charset="0"/>
              </a:rPr>
              <a:t>‘Request Priority’ v</a:t>
            </a:r>
            <a:r>
              <a:rPr lang="en-US" sz="1200" dirty="0">
                <a:latin typeface="Cambria" panose="02040503050406030204" pitchFamily="18" charset="0"/>
                <a:ea typeface="Cambria" panose="02040503050406030204" pitchFamily="18" charset="0"/>
              </a:rPr>
              <a:t>iew </a:t>
            </a:r>
          </a:p>
        </p:txBody>
      </p:sp>
      <p:pic>
        <p:nvPicPr>
          <p:cNvPr id="8" name="Picture 7">
            <a:extLst>
              <a:ext uri="{FF2B5EF4-FFF2-40B4-BE49-F238E27FC236}">
                <a16:creationId xmlns:a16="http://schemas.microsoft.com/office/drawing/2014/main" id="{F0D2CA12-BA79-4184-88F4-701882DF31AF}"/>
              </a:ext>
            </a:extLst>
          </p:cNvPr>
          <p:cNvPicPr>
            <a:picLocks noChangeAspect="1"/>
          </p:cNvPicPr>
          <p:nvPr/>
        </p:nvPicPr>
        <p:blipFill>
          <a:blip r:embed="rId5"/>
          <a:stretch>
            <a:fillRect/>
          </a:stretch>
        </p:blipFill>
        <p:spPr>
          <a:xfrm>
            <a:off x="6056239" y="3991269"/>
            <a:ext cx="5821882" cy="2556343"/>
          </a:xfrm>
          <a:prstGeom prst="rect">
            <a:avLst/>
          </a:prstGeom>
        </p:spPr>
      </p:pic>
    </p:spTree>
    <p:extLst>
      <p:ext uri="{BB962C8B-B14F-4D97-AF65-F5344CB8AC3E}">
        <p14:creationId xmlns:p14="http://schemas.microsoft.com/office/powerpoint/2010/main" val="1702752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494BC8C-9BB1-4455-BB2F-AA3AEF20078A}"/>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3" name="Rectangle 12">
            <a:extLst>
              <a:ext uri="{FF2B5EF4-FFF2-40B4-BE49-F238E27FC236}">
                <a16:creationId xmlns:a16="http://schemas.microsoft.com/office/drawing/2014/main" id="{0259CE64-2355-4561-B46B-A6B9156A6055}"/>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4" name="Rectangle 13">
            <a:extLst>
              <a:ext uri="{FF2B5EF4-FFF2-40B4-BE49-F238E27FC236}">
                <a16:creationId xmlns:a16="http://schemas.microsoft.com/office/drawing/2014/main" id="{F07A20D1-BD5F-4D15-A5D3-3159844677F5}"/>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5" name="Rectangle 14">
            <a:extLst>
              <a:ext uri="{FF2B5EF4-FFF2-40B4-BE49-F238E27FC236}">
                <a16:creationId xmlns:a16="http://schemas.microsoft.com/office/drawing/2014/main" id="{AB172280-F2E9-4716-9766-F072E0976A2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16" name="Rectangle 15">
            <a:extLst>
              <a:ext uri="{FF2B5EF4-FFF2-40B4-BE49-F238E27FC236}">
                <a16:creationId xmlns:a16="http://schemas.microsoft.com/office/drawing/2014/main" id="{A86EC288-5392-4544-8876-434400809877}"/>
              </a:ext>
            </a:extLst>
          </p:cNvPr>
          <p:cNvSpPr/>
          <p:nvPr/>
        </p:nvSpPr>
        <p:spPr>
          <a:xfrm>
            <a:off x="8072073"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17" name="Rectangle 16">
            <a:extLst>
              <a:ext uri="{FF2B5EF4-FFF2-40B4-BE49-F238E27FC236}">
                <a16:creationId xmlns:a16="http://schemas.microsoft.com/office/drawing/2014/main" id="{48D0BAE3-767A-4C48-9711-E51740AA6737}"/>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8" name="Rectangle 17">
            <a:extLst>
              <a:ext uri="{FF2B5EF4-FFF2-40B4-BE49-F238E27FC236}">
                <a16:creationId xmlns:a16="http://schemas.microsoft.com/office/drawing/2014/main" id="{77781ACC-9211-4B1E-8B08-9493FC66A492}"/>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9" name="Rectangle 18">
            <a:extLst>
              <a:ext uri="{FF2B5EF4-FFF2-40B4-BE49-F238E27FC236}">
                <a16:creationId xmlns:a16="http://schemas.microsoft.com/office/drawing/2014/main" id="{573E8A1B-A168-47AD-B604-9EA111EB25BE}"/>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0" name="Rectangle 19">
            <a:extLst>
              <a:ext uri="{FF2B5EF4-FFF2-40B4-BE49-F238E27FC236}">
                <a16:creationId xmlns:a16="http://schemas.microsoft.com/office/drawing/2014/main" id="{C05EE2F2-DD9B-450A-9C05-C6C9C5B56BB9}"/>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2" name="Picture 1">
            <a:extLst>
              <a:ext uri="{FF2B5EF4-FFF2-40B4-BE49-F238E27FC236}">
                <a16:creationId xmlns:a16="http://schemas.microsoft.com/office/drawing/2014/main" id="{02212338-5587-4602-9610-419A4C0774E7}"/>
              </a:ext>
            </a:extLst>
          </p:cNvPr>
          <p:cNvPicPr>
            <a:picLocks noChangeAspect="1"/>
          </p:cNvPicPr>
          <p:nvPr/>
        </p:nvPicPr>
        <p:blipFill>
          <a:blip r:embed="rId2"/>
          <a:stretch>
            <a:fillRect/>
          </a:stretch>
        </p:blipFill>
        <p:spPr>
          <a:xfrm>
            <a:off x="144251" y="1048134"/>
            <a:ext cx="5835129" cy="2357014"/>
          </a:xfrm>
          <a:prstGeom prst="rect">
            <a:avLst/>
          </a:prstGeom>
        </p:spPr>
      </p:pic>
      <p:pic>
        <p:nvPicPr>
          <p:cNvPr id="3" name="Picture 2">
            <a:extLst>
              <a:ext uri="{FF2B5EF4-FFF2-40B4-BE49-F238E27FC236}">
                <a16:creationId xmlns:a16="http://schemas.microsoft.com/office/drawing/2014/main" id="{C11C5475-4A4A-48FA-9A25-A20D6FF4FC37}"/>
              </a:ext>
            </a:extLst>
          </p:cNvPr>
          <p:cNvPicPr>
            <a:picLocks noChangeAspect="1"/>
          </p:cNvPicPr>
          <p:nvPr/>
        </p:nvPicPr>
        <p:blipFill>
          <a:blip r:embed="rId3"/>
          <a:stretch>
            <a:fillRect/>
          </a:stretch>
        </p:blipFill>
        <p:spPr>
          <a:xfrm>
            <a:off x="6055117" y="1048134"/>
            <a:ext cx="5835129" cy="2357014"/>
          </a:xfrm>
          <a:prstGeom prst="rect">
            <a:avLst/>
          </a:prstGeom>
        </p:spPr>
      </p:pic>
      <p:pic>
        <p:nvPicPr>
          <p:cNvPr id="8" name="Picture 7">
            <a:extLst>
              <a:ext uri="{FF2B5EF4-FFF2-40B4-BE49-F238E27FC236}">
                <a16:creationId xmlns:a16="http://schemas.microsoft.com/office/drawing/2014/main" id="{23EC2798-6CEF-443D-BB96-B049E9ABB4BA}"/>
              </a:ext>
            </a:extLst>
          </p:cNvPr>
          <p:cNvPicPr>
            <a:picLocks noChangeAspect="1"/>
          </p:cNvPicPr>
          <p:nvPr/>
        </p:nvPicPr>
        <p:blipFill>
          <a:blip r:embed="rId4"/>
          <a:stretch>
            <a:fillRect/>
          </a:stretch>
        </p:blipFill>
        <p:spPr>
          <a:xfrm>
            <a:off x="165619" y="3852498"/>
            <a:ext cx="5799845" cy="2699379"/>
          </a:xfrm>
          <a:prstGeom prst="rect">
            <a:avLst/>
          </a:prstGeom>
        </p:spPr>
      </p:pic>
      <p:pic>
        <p:nvPicPr>
          <p:cNvPr id="9" name="Picture 8">
            <a:extLst>
              <a:ext uri="{FF2B5EF4-FFF2-40B4-BE49-F238E27FC236}">
                <a16:creationId xmlns:a16="http://schemas.microsoft.com/office/drawing/2014/main" id="{1C5FED2A-EED3-4A3E-A869-06D3C9DCEF83}"/>
              </a:ext>
            </a:extLst>
          </p:cNvPr>
          <p:cNvPicPr>
            <a:picLocks noChangeAspect="1"/>
          </p:cNvPicPr>
          <p:nvPr/>
        </p:nvPicPr>
        <p:blipFill>
          <a:blip r:embed="rId5"/>
          <a:stretch>
            <a:fillRect/>
          </a:stretch>
        </p:blipFill>
        <p:spPr>
          <a:xfrm>
            <a:off x="6055117" y="3852498"/>
            <a:ext cx="5799845" cy="2699378"/>
          </a:xfrm>
          <a:prstGeom prst="rect">
            <a:avLst/>
          </a:prstGeom>
        </p:spPr>
      </p:pic>
      <p:sp>
        <p:nvSpPr>
          <p:cNvPr id="24" name="Rectangle 23">
            <a:extLst>
              <a:ext uri="{FF2B5EF4-FFF2-40B4-BE49-F238E27FC236}">
                <a16:creationId xmlns:a16="http://schemas.microsoft.com/office/drawing/2014/main" id="{B470F961-32A6-46A6-A55F-7A4FEA742F47}"/>
              </a:ext>
            </a:extLst>
          </p:cNvPr>
          <p:cNvSpPr/>
          <p:nvPr/>
        </p:nvSpPr>
        <p:spPr>
          <a:xfrm>
            <a:off x="144251" y="624543"/>
            <a:ext cx="5835129"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(Time-Tracker) – by default ‘</a:t>
            </a:r>
            <a:r>
              <a:rPr lang="en-US" sz="1200" b="1" dirty="0">
                <a:latin typeface="Cambria" panose="02040503050406030204" pitchFamily="18" charset="0"/>
                <a:ea typeface="Cambria" panose="02040503050406030204" pitchFamily="18" charset="0"/>
              </a:rPr>
              <a:t>Core </a:t>
            </a:r>
            <a:r>
              <a:rPr lang="en-US" sz="1200" b="1" dirty="0" err="1">
                <a:latin typeface="Cambria" panose="02040503050406030204" pitchFamily="18" charset="0"/>
                <a:ea typeface="Cambria" panose="02040503050406030204" pitchFamily="18" charset="0"/>
              </a:rPr>
              <a:t>NonCore</a:t>
            </a:r>
            <a:r>
              <a:rPr lang="en-US" sz="1200" b="1" dirty="0">
                <a:latin typeface="Cambria" panose="02040503050406030204" pitchFamily="18" charset="0"/>
                <a:ea typeface="Cambria" panose="02040503050406030204" pitchFamily="18" charset="0"/>
              </a:rPr>
              <a:t>’ </a:t>
            </a:r>
            <a:r>
              <a:rPr lang="en-US" sz="1200" dirty="0">
                <a:latin typeface="Cambria" panose="02040503050406030204" pitchFamily="18" charset="0"/>
                <a:ea typeface="Cambria" panose="02040503050406030204" pitchFamily="18" charset="0"/>
              </a:rPr>
              <a:t>view</a:t>
            </a:r>
          </a:p>
        </p:txBody>
      </p:sp>
      <p:sp>
        <p:nvSpPr>
          <p:cNvPr id="25" name="Rectangle 24">
            <a:extLst>
              <a:ext uri="{FF2B5EF4-FFF2-40B4-BE49-F238E27FC236}">
                <a16:creationId xmlns:a16="http://schemas.microsoft.com/office/drawing/2014/main" id="{E11E5DF0-B781-4337-AE46-52E1624B1F1D}"/>
              </a:ext>
            </a:extLst>
          </p:cNvPr>
          <p:cNvSpPr/>
          <p:nvPr/>
        </p:nvSpPr>
        <p:spPr>
          <a:xfrm>
            <a:off x="6067242" y="624543"/>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(Time-Tracker) – </a:t>
            </a:r>
            <a:r>
              <a:rPr lang="en-US" sz="1200" b="1" dirty="0">
                <a:latin typeface="Cambria" panose="02040503050406030204" pitchFamily="18" charset="0"/>
                <a:ea typeface="Cambria" panose="02040503050406030204" pitchFamily="18" charset="0"/>
              </a:rPr>
              <a:t>‘Activity’ v</a:t>
            </a:r>
            <a:r>
              <a:rPr lang="en-US" sz="1200" dirty="0">
                <a:latin typeface="Cambria" panose="02040503050406030204" pitchFamily="18" charset="0"/>
                <a:ea typeface="Cambria" panose="02040503050406030204" pitchFamily="18" charset="0"/>
              </a:rPr>
              <a:t>iew </a:t>
            </a:r>
          </a:p>
        </p:txBody>
      </p:sp>
      <p:sp>
        <p:nvSpPr>
          <p:cNvPr id="26" name="Rectangle 25">
            <a:extLst>
              <a:ext uri="{FF2B5EF4-FFF2-40B4-BE49-F238E27FC236}">
                <a16:creationId xmlns:a16="http://schemas.microsoft.com/office/drawing/2014/main" id="{42F46F06-C0D9-42C0-9110-8ED30AE02EE2}"/>
              </a:ext>
            </a:extLst>
          </p:cNvPr>
          <p:cNvSpPr/>
          <p:nvPr/>
        </p:nvSpPr>
        <p:spPr>
          <a:xfrm>
            <a:off x="172914" y="3432678"/>
            <a:ext cx="5799845"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(Error) – by default ‘</a:t>
            </a:r>
            <a:r>
              <a:rPr lang="en-US" sz="1200" b="1" dirty="0">
                <a:latin typeface="Cambria" panose="02040503050406030204" pitchFamily="18" charset="0"/>
                <a:ea typeface="Cambria" panose="02040503050406030204" pitchFamily="18" charset="0"/>
              </a:rPr>
              <a:t>User Wise’ </a:t>
            </a:r>
            <a:r>
              <a:rPr lang="en-US" sz="1200" dirty="0">
                <a:latin typeface="Cambria" panose="02040503050406030204" pitchFamily="18" charset="0"/>
                <a:ea typeface="Cambria" panose="02040503050406030204" pitchFamily="18" charset="0"/>
              </a:rPr>
              <a:t>view</a:t>
            </a:r>
          </a:p>
        </p:txBody>
      </p:sp>
      <p:sp>
        <p:nvSpPr>
          <p:cNvPr id="27" name="Rectangle 26">
            <a:extLst>
              <a:ext uri="{FF2B5EF4-FFF2-40B4-BE49-F238E27FC236}">
                <a16:creationId xmlns:a16="http://schemas.microsoft.com/office/drawing/2014/main" id="{67F9C2A0-AC93-42D4-B9C5-5F3324ECF079}"/>
              </a:ext>
            </a:extLst>
          </p:cNvPr>
          <p:cNvSpPr/>
          <p:nvPr/>
        </p:nvSpPr>
        <p:spPr>
          <a:xfrm>
            <a:off x="6060621" y="3432678"/>
            <a:ext cx="5823004" cy="40117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Filter Tab:</a:t>
            </a:r>
            <a:r>
              <a:rPr lang="en-US" sz="1200" dirty="0">
                <a:latin typeface="Cambria" panose="02040503050406030204" pitchFamily="18" charset="0"/>
                <a:ea typeface="Cambria" panose="02040503050406030204" pitchFamily="18" charset="0"/>
              </a:rPr>
              <a:t> Summary (Error) – </a:t>
            </a:r>
            <a:r>
              <a:rPr lang="en-US" sz="1200" b="1" dirty="0">
                <a:latin typeface="Cambria" panose="02040503050406030204" pitchFamily="18" charset="0"/>
                <a:ea typeface="Cambria" panose="02040503050406030204" pitchFamily="18" charset="0"/>
              </a:rPr>
              <a:t>‘Activity Wise’ v</a:t>
            </a:r>
            <a:r>
              <a:rPr lang="en-US" sz="1200" dirty="0">
                <a:latin typeface="Cambria" panose="02040503050406030204" pitchFamily="18" charset="0"/>
                <a:ea typeface="Cambria" panose="02040503050406030204" pitchFamily="18" charset="0"/>
              </a:rPr>
              <a:t>iew </a:t>
            </a:r>
          </a:p>
        </p:txBody>
      </p:sp>
    </p:spTree>
    <p:extLst>
      <p:ext uri="{BB962C8B-B14F-4D97-AF65-F5344CB8AC3E}">
        <p14:creationId xmlns:p14="http://schemas.microsoft.com/office/powerpoint/2010/main" val="407915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F66158-D5D1-4281-A719-5277ADC0DD2A}"/>
              </a:ext>
            </a:extLst>
          </p:cNvPr>
          <p:cNvPicPr>
            <a:picLocks noChangeAspect="1"/>
          </p:cNvPicPr>
          <p:nvPr/>
        </p:nvPicPr>
        <p:blipFill>
          <a:blip r:embed="rId2"/>
          <a:stretch>
            <a:fillRect/>
          </a:stretch>
        </p:blipFill>
        <p:spPr>
          <a:xfrm>
            <a:off x="327903" y="668509"/>
            <a:ext cx="7744169" cy="4432971"/>
          </a:xfrm>
          <a:prstGeom prst="rect">
            <a:avLst/>
          </a:prstGeom>
        </p:spPr>
      </p:pic>
      <p:pic>
        <p:nvPicPr>
          <p:cNvPr id="14" name="Picture 13">
            <a:extLst>
              <a:ext uri="{FF2B5EF4-FFF2-40B4-BE49-F238E27FC236}">
                <a16:creationId xmlns:a16="http://schemas.microsoft.com/office/drawing/2014/main" id="{39F2D885-B8FD-4D4D-897F-C753DACFAA54}"/>
              </a:ext>
            </a:extLst>
          </p:cNvPr>
          <p:cNvPicPr>
            <a:picLocks noChangeAspect="1"/>
          </p:cNvPicPr>
          <p:nvPr/>
        </p:nvPicPr>
        <p:blipFill>
          <a:blip r:embed="rId3"/>
          <a:stretch>
            <a:fillRect/>
          </a:stretch>
        </p:blipFill>
        <p:spPr>
          <a:xfrm>
            <a:off x="5131967" y="3429000"/>
            <a:ext cx="6533937" cy="3336305"/>
          </a:xfrm>
          <a:prstGeom prst="rect">
            <a:avLst/>
          </a:prstGeom>
        </p:spPr>
      </p:pic>
      <p:sp>
        <p:nvSpPr>
          <p:cNvPr id="16" name="Rectangle 15">
            <a:extLst>
              <a:ext uri="{FF2B5EF4-FFF2-40B4-BE49-F238E27FC236}">
                <a16:creationId xmlns:a16="http://schemas.microsoft.com/office/drawing/2014/main" id="{E545229E-1AD3-410E-AA08-4894591FA40D}"/>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7" name="Rectangle 16">
            <a:extLst>
              <a:ext uri="{FF2B5EF4-FFF2-40B4-BE49-F238E27FC236}">
                <a16:creationId xmlns:a16="http://schemas.microsoft.com/office/drawing/2014/main" id="{AE5FF14E-E2B3-42C5-9A58-F4FD2FFC5FB8}"/>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18" name="Rectangle 17">
            <a:extLst>
              <a:ext uri="{FF2B5EF4-FFF2-40B4-BE49-F238E27FC236}">
                <a16:creationId xmlns:a16="http://schemas.microsoft.com/office/drawing/2014/main" id="{E8353862-7AD5-4745-9596-F62B7B7EC526}"/>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19" name="Rectangle 18">
            <a:extLst>
              <a:ext uri="{FF2B5EF4-FFF2-40B4-BE49-F238E27FC236}">
                <a16:creationId xmlns:a16="http://schemas.microsoft.com/office/drawing/2014/main" id="{6421DC26-6DD3-4C89-AA04-56EC08EC04D7}"/>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0" name="Rectangle 19">
            <a:extLst>
              <a:ext uri="{FF2B5EF4-FFF2-40B4-BE49-F238E27FC236}">
                <a16:creationId xmlns:a16="http://schemas.microsoft.com/office/drawing/2014/main" id="{5707D80D-9CCA-463B-AAC5-EA8EE2E92C67}"/>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1" name="Rectangle 20">
            <a:extLst>
              <a:ext uri="{FF2B5EF4-FFF2-40B4-BE49-F238E27FC236}">
                <a16:creationId xmlns:a16="http://schemas.microsoft.com/office/drawing/2014/main" id="{4E0F0E5D-73B3-4448-91FC-D3B490B4AD59}"/>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2" name="Rectangle 21">
            <a:extLst>
              <a:ext uri="{FF2B5EF4-FFF2-40B4-BE49-F238E27FC236}">
                <a16:creationId xmlns:a16="http://schemas.microsoft.com/office/drawing/2014/main" id="{E786A4B6-1FC4-4503-81B0-CB0E6C49D5D8}"/>
              </a:ext>
            </a:extLst>
          </p:cNvPr>
          <p:cNvSpPr/>
          <p:nvPr/>
        </p:nvSpPr>
        <p:spPr>
          <a:xfrm>
            <a:off x="10734591" y="66158"/>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3" name="Rectangle 22">
            <a:extLst>
              <a:ext uri="{FF2B5EF4-FFF2-40B4-BE49-F238E27FC236}">
                <a16:creationId xmlns:a16="http://schemas.microsoft.com/office/drawing/2014/main" id="{1BC0EE22-5F38-46FB-AA69-CACBD334C92B}"/>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4" name="Rectangle 23">
            <a:extLst>
              <a:ext uri="{FF2B5EF4-FFF2-40B4-BE49-F238E27FC236}">
                <a16:creationId xmlns:a16="http://schemas.microsoft.com/office/drawing/2014/main" id="{39FD3466-176E-415D-AFF6-F60597DC1DA0}"/>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Rectangle 25">
            <a:extLst>
              <a:ext uri="{FF2B5EF4-FFF2-40B4-BE49-F238E27FC236}">
                <a16:creationId xmlns:a16="http://schemas.microsoft.com/office/drawing/2014/main" id="{C35B4279-EC2D-48C4-853F-366FF5AF7664}"/>
              </a:ext>
            </a:extLst>
          </p:cNvPr>
          <p:cNvSpPr/>
          <p:nvPr/>
        </p:nvSpPr>
        <p:spPr>
          <a:xfrm>
            <a:off x="8198864" y="891347"/>
            <a:ext cx="3297990" cy="231289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Raw Team can add  appreciation, fun activity, team scores in this page.</a:t>
            </a:r>
          </a:p>
        </p:txBody>
      </p:sp>
      <p:sp>
        <p:nvSpPr>
          <p:cNvPr id="27" name="Rectangle 26">
            <a:extLst>
              <a:ext uri="{FF2B5EF4-FFF2-40B4-BE49-F238E27FC236}">
                <a16:creationId xmlns:a16="http://schemas.microsoft.com/office/drawing/2014/main" id="{4B4FBBF9-A8AB-4AB9-84A1-A856E8D41CC5}"/>
              </a:ext>
            </a:extLst>
          </p:cNvPr>
          <p:cNvSpPr/>
          <p:nvPr/>
        </p:nvSpPr>
        <p:spPr>
          <a:xfrm>
            <a:off x="526096" y="5208059"/>
            <a:ext cx="4276425" cy="1217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Raw Team:</a:t>
            </a:r>
          </a:p>
          <a:p>
            <a:pPr algn="ctr"/>
            <a:r>
              <a:rPr lang="en-US" sz="1200" dirty="0">
                <a:latin typeface="Cambria" panose="02040503050406030204" pitchFamily="18" charset="0"/>
                <a:ea typeface="Cambria" panose="02040503050406030204" pitchFamily="18" charset="0"/>
              </a:rPr>
              <a:t>This page display teams name and their member created by Raw Team.</a:t>
            </a:r>
          </a:p>
        </p:txBody>
      </p:sp>
    </p:spTree>
    <p:extLst>
      <p:ext uri="{BB962C8B-B14F-4D97-AF65-F5344CB8AC3E}">
        <p14:creationId xmlns:p14="http://schemas.microsoft.com/office/powerpoint/2010/main" val="1183166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38FB5F-AADF-42A6-8742-7DA5ED23771F}"/>
              </a:ext>
            </a:extLst>
          </p:cNvPr>
          <p:cNvPicPr>
            <a:picLocks noChangeAspect="1"/>
          </p:cNvPicPr>
          <p:nvPr/>
        </p:nvPicPr>
        <p:blipFill>
          <a:blip r:embed="rId3"/>
          <a:stretch>
            <a:fillRect/>
          </a:stretch>
        </p:blipFill>
        <p:spPr>
          <a:xfrm>
            <a:off x="421419" y="1248355"/>
            <a:ext cx="10368501" cy="5327374"/>
          </a:xfrm>
          <a:prstGeom prst="rect">
            <a:avLst/>
          </a:prstGeom>
        </p:spPr>
      </p:pic>
      <p:graphicFrame>
        <p:nvGraphicFramePr>
          <p:cNvPr id="6" name="Object 5">
            <a:extLst>
              <a:ext uri="{FF2B5EF4-FFF2-40B4-BE49-F238E27FC236}">
                <a16:creationId xmlns:a16="http://schemas.microsoft.com/office/drawing/2014/main" id="{181CAF3B-A1FD-4C05-B5C0-268CF878385C}"/>
              </a:ext>
            </a:extLst>
          </p:cNvPr>
          <p:cNvGraphicFramePr>
            <a:graphicFrameLocks noChangeAspect="1"/>
          </p:cNvGraphicFramePr>
          <p:nvPr>
            <p:extLst>
              <p:ext uri="{D42A27DB-BD31-4B8C-83A1-F6EECF244321}">
                <p14:modId xmlns:p14="http://schemas.microsoft.com/office/powerpoint/2010/main" val="3167333368"/>
              </p:ext>
            </p:extLst>
          </p:nvPr>
        </p:nvGraphicFramePr>
        <p:xfrm>
          <a:off x="9167854" y="102856"/>
          <a:ext cx="2179983" cy="1288622"/>
        </p:xfrm>
        <a:graphic>
          <a:graphicData uri="http://schemas.openxmlformats.org/presentationml/2006/ole">
            <mc:AlternateContent xmlns:mc="http://schemas.openxmlformats.org/markup-compatibility/2006">
              <mc:Choice xmlns:v="urn:schemas-microsoft-com:vml" Requires="v">
                <p:oleObj spid="_x0000_s1028" name="Worksheet" showAsIcon="1" r:id="rId4" imgW="914400" imgH="781200" progId="Excel.Sheet.12">
                  <p:embed/>
                </p:oleObj>
              </mc:Choice>
              <mc:Fallback>
                <p:oleObj name="Worksheet" showAsIcon="1" r:id="rId4" imgW="914400" imgH="781200" progId="Excel.Sheet.12">
                  <p:embed/>
                  <p:pic>
                    <p:nvPicPr>
                      <p:cNvPr id="0" name=""/>
                      <p:cNvPicPr/>
                      <p:nvPr/>
                    </p:nvPicPr>
                    <p:blipFill>
                      <a:blip r:embed="rId5"/>
                      <a:stretch>
                        <a:fillRect/>
                      </a:stretch>
                    </p:blipFill>
                    <p:spPr>
                      <a:xfrm>
                        <a:off x="9167854" y="102856"/>
                        <a:ext cx="2179983" cy="1288622"/>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44037380-5BDE-48ED-949C-72930973A65F}"/>
              </a:ext>
            </a:extLst>
          </p:cNvPr>
          <p:cNvSpPr/>
          <p:nvPr/>
        </p:nvSpPr>
        <p:spPr>
          <a:xfrm>
            <a:off x="479581" y="499779"/>
            <a:ext cx="8799591"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View Info based on Groups</a:t>
            </a:r>
          </a:p>
        </p:txBody>
      </p:sp>
    </p:spTree>
    <p:extLst>
      <p:ext uri="{BB962C8B-B14F-4D97-AF65-F5344CB8AC3E}">
        <p14:creationId xmlns:p14="http://schemas.microsoft.com/office/powerpoint/2010/main" val="3679947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7E2FD-D31D-4572-8C96-8E31DD4DEF06}"/>
              </a:ext>
            </a:extLst>
          </p:cNvPr>
          <p:cNvPicPr>
            <a:picLocks noChangeAspect="1"/>
          </p:cNvPicPr>
          <p:nvPr/>
        </p:nvPicPr>
        <p:blipFill>
          <a:blip r:embed="rId2"/>
          <a:stretch>
            <a:fillRect/>
          </a:stretch>
        </p:blipFill>
        <p:spPr>
          <a:xfrm>
            <a:off x="477855" y="1061103"/>
            <a:ext cx="7190633" cy="3324779"/>
          </a:xfrm>
          <a:prstGeom prst="rect">
            <a:avLst/>
          </a:prstGeom>
        </p:spPr>
      </p:pic>
      <p:pic>
        <p:nvPicPr>
          <p:cNvPr id="6" name="Picture 5">
            <a:extLst>
              <a:ext uri="{FF2B5EF4-FFF2-40B4-BE49-F238E27FC236}">
                <a16:creationId xmlns:a16="http://schemas.microsoft.com/office/drawing/2014/main" id="{73695387-8DC5-460F-B721-33AECCAB1E62}"/>
              </a:ext>
            </a:extLst>
          </p:cNvPr>
          <p:cNvPicPr>
            <a:picLocks noChangeAspect="1"/>
          </p:cNvPicPr>
          <p:nvPr/>
        </p:nvPicPr>
        <p:blipFill>
          <a:blip r:embed="rId3"/>
          <a:stretch>
            <a:fillRect/>
          </a:stretch>
        </p:blipFill>
        <p:spPr>
          <a:xfrm>
            <a:off x="3887055" y="2642228"/>
            <a:ext cx="7978124" cy="1799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081CD99-DAC0-454F-A685-208289A2034F}"/>
              </a:ext>
            </a:extLst>
          </p:cNvPr>
          <p:cNvPicPr>
            <a:picLocks noChangeAspect="1"/>
          </p:cNvPicPr>
          <p:nvPr/>
        </p:nvPicPr>
        <p:blipFill>
          <a:blip r:embed="rId4"/>
          <a:stretch>
            <a:fillRect/>
          </a:stretch>
        </p:blipFill>
        <p:spPr>
          <a:xfrm>
            <a:off x="477855" y="4416586"/>
            <a:ext cx="8140163" cy="2391507"/>
          </a:xfrm>
          <a:prstGeom prst="rect">
            <a:avLst/>
          </a:prstGeom>
        </p:spPr>
      </p:pic>
      <p:sp>
        <p:nvSpPr>
          <p:cNvPr id="8" name="Rectangle 7">
            <a:extLst>
              <a:ext uri="{FF2B5EF4-FFF2-40B4-BE49-F238E27FC236}">
                <a16:creationId xmlns:a16="http://schemas.microsoft.com/office/drawing/2014/main" id="{54B58D6D-FCAC-4EF6-822A-F674D940C634}"/>
              </a:ext>
            </a:extLst>
          </p:cNvPr>
          <p:cNvSpPr/>
          <p:nvPr/>
        </p:nvSpPr>
        <p:spPr>
          <a:xfrm>
            <a:off x="477855" y="275829"/>
            <a:ext cx="7190633" cy="76992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User can Signup with default user name of  their Computer, username of pc automatically get’s populated in the form, it will not allow to create again if the account has been already been created</a:t>
            </a:r>
          </a:p>
        </p:txBody>
      </p:sp>
      <p:sp>
        <p:nvSpPr>
          <p:cNvPr id="11" name="Rectangle 10">
            <a:extLst>
              <a:ext uri="{FF2B5EF4-FFF2-40B4-BE49-F238E27FC236}">
                <a16:creationId xmlns:a16="http://schemas.microsoft.com/office/drawing/2014/main" id="{AB8A6FCB-82B8-4AD7-9E9F-9BE1E6745395}"/>
              </a:ext>
            </a:extLst>
          </p:cNvPr>
          <p:cNvSpPr/>
          <p:nvPr/>
        </p:nvSpPr>
        <p:spPr>
          <a:xfrm>
            <a:off x="7729962" y="1061103"/>
            <a:ext cx="4135218"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Once account created no need to remember password directly login from username, however username auto populated from Computer username and can’t be edited, so user just need to click submit button</a:t>
            </a:r>
          </a:p>
        </p:txBody>
      </p:sp>
      <p:sp>
        <p:nvSpPr>
          <p:cNvPr id="12" name="Rectangle 11">
            <a:extLst>
              <a:ext uri="{FF2B5EF4-FFF2-40B4-BE49-F238E27FC236}">
                <a16:creationId xmlns:a16="http://schemas.microsoft.com/office/drawing/2014/main" id="{EDF39629-D2BD-4075-9BEE-EE2B60379686}"/>
              </a:ext>
            </a:extLst>
          </p:cNvPr>
          <p:cNvSpPr/>
          <p:nvPr/>
        </p:nvSpPr>
        <p:spPr>
          <a:xfrm>
            <a:off x="8704553" y="4618590"/>
            <a:ext cx="3160626" cy="15053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However if user want to login with different, they can do so by click link ‘Sign in as other User’ however in such case password required.</a:t>
            </a:r>
          </a:p>
        </p:txBody>
      </p:sp>
    </p:spTree>
    <p:extLst>
      <p:ext uri="{BB962C8B-B14F-4D97-AF65-F5344CB8AC3E}">
        <p14:creationId xmlns:p14="http://schemas.microsoft.com/office/powerpoint/2010/main" val="1902462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F6EA115-ACD9-4CE0-81CD-2F773196F35D}"/>
              </a:ext>
            </a:extLst>
          </p:cNvPr>
          <p:cNvPicPr>
            <a:picLocks noChangeAspect="1"/>
          </p:cNvPicPr>
          <p:nvPr/>
        </p:nvPicPr>
        <p:blipFill>
          <a:blip r:embed="rId2"/>
          <a:stretch>
            <a:fillRect/>
          </a:stretch>
        </p:blipFill>
        <p:spPr>
          <a:xfrm>
            <a:off x="212590" y="593207"/>
            <a:ext cx="5980101" cy="297458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B8DADA0-FC89-4BDB-8641-8531215D5287}"/>
              </a:ext>
            </a:extLst>
          </p:cNvPr>
          <p:cNvPicPr>
            <a:picLocks noChangeAspect="1"/>
          </p:cNvPicPr>
          <p:nvPr/>
        </p:nvPicPr>
        <p:blipFill>
          <a:blip r:embed="rId3"/>
          <a:stretch>
            <a:fillRect/>
          </a:stretch>
        </p:blipFill>
        <p:spPr>
          <a:xfrm>
            <a:off x="4181686" y="3623908"/>
            <a:ext cx="3828628" cy="195780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D58ADB0-82E3-4EEB-915D-8DFECA2A2310}"/>
              </a:ext>
            </a:extLst>
          </p:cNvPr>
          <p:cNvPicPr>
            <a:picLocks noChangeAspect="1"/>
          </p:cNvPicPr>
          <p:nvPr/>
        </p:nvPicPr>
        <p:blipFill>
          <a:blip r:embed="rId4"/>
          <a:stretch>
            <a:fillRect/>
          </a:stretch>
        </p:blipFill>
        <p:spPr>
          <a:xfrm>
            <a:off x="6364188" y="610654"/>
            <a:ext cx="5730481" cy="297458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3999CBA9-F7AE-4DF6-89CE-E292F4702EB0}"/>
              </a:ext>
            </a:extLst>
          </p:cNvPr>
          <p:cNvSpPr/>
          <p:nvPr/>
        </p:nvSpPr>
        <p:spPr>
          <a:xfrm>
            <a:off x="212591" y="3568795"/>
            <a:ext cx="3990575"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the view when user create his account</a:t>
            </a:r>
          </a:p>
        </p:txBody>
      </p:sp>
      <p:sp>
        <p:nvSpPr>
          <p:cNvPr id="27" name="Rectangle 26">
            <a:extLst>
              <a:ext uri="{FF2B5EF4-FFF2-40B4-BE49-F238E27FC236}">
                <a16:creationId xmlns:a16="http://schemas.microsoft.com/office/drawing/2014/main" id="{1E5E10C4-44A7-45A0-9344-B69281B57209}"/>
              </a:ext>
            </a:extLst>
          </p:cNvPr>
          <p:cNvSpPr/>
          <p:nvPr/>
        </p:nvSpPr>
        <p:spPr>
          <a:xfrm>
            <a:off x="4236020" y="5610887"/>
            <a:ext cx="3781437" cy="8924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a:t>
            </a:r>
            <a:r>
              <a:rPr lang="en-US" sz="1400" dirty="0" err="1">
                <a:latin typeface="Cambria" panose="02040503050406030204" pitchFamily="18" charset="0"/>
                <a:ea typeface="Cambria" panose="02040503050406030204" pitchFamily="18" charset="0"/>
              </a:rPr>
              <a:t>authoriser</a:t>
            </a:r>
            <a:r>
              <a:rPr lang="en-US" sz="1400" dirty="0">
                <a:latin typeface="Cambria" panose="02040503050406030204" pitchFamily="18" charset="0"/>
                <a:ea typeface="Cambria" panose="02040503050406030204" pitchFamily="18" charset="0"/>
              </a:rPr>
              <a:t> group</a:t>
            </a:r>
          </a:p>
        </p:txBody>
      </p:sp>
      <p:sp>
        <p:nvSpPr>
          <p:cNvPr id="28" name="Rectangle 27">
            <a:extLst>
              <a:ext uri="{FF2B5EF4-FFF2-40B4-BE49-F238E27FC236}">
                <a16:creationId xmlns:a16="http://schemas.microsoft.com/office/drawing/2014/main" id="{285C74B1-D151-49CF-8EF2-74C4729831F4}"/>
              </a:ext>
            </a:extLst>
          </p:cNvPr>
          <p:cNvSpPr/>
          <p:nvPr/>
        </p:nvSpPr>
        <p:spPr>
          <a:xfrm>
            <a:off x="8031939" y="3591847"/>
            <a:ext cx="4062730" cy="89470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latin typeface="Cambria" panose="02040503050406030204" pitchFamily="18" charset="0"/>
                <a:ea typeface="Cambria" panose="02040503050406030204" pitchFamily="18" charset="0"/>
              </a:rPr>
              <a:t>This the view when user assigned under Mi team member, Team Leader, Technical Leader or Manager group, however there is restriction on Add/Edit feature accordingly</a:t>
            </a:r>
          </a:p>
        </p:txBody>
      </p:sp>
      <p:sp>
        <p:nvSpPr>
          <p:cNvPr id="19" name="Rectangle 18">
            <a:extLst>
              <a:ext uri="{FF2B5EF4-FFF2-40B4-BE49-F238E27FC236}">
                <a16:creationId xmlns:a16="http://schemas.microsoft.com/office/drawing/2014/main" id="{C8544CD3-D69E-4FC6-A953-EB9883DA201A}"/>
              </a:ext>
            </a:extLst>
          </p:cNvPr>
          <p:cNvSpPr/>
          <p:nvPr/>
        </p:nvSpPr>
        <p:spPr>
          <a:xfrm>
            <a:off x="3206371" y="4214878"/>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3</a:t>
            </a:r>
          </a:p>
        </p:txBody>
      </p:sp>
      <p:sp>
        <p:nvSpPr>
          <p:cNvPr id="29" name="Rectangle 28">
            <a:extLst>
              <a:ext uri="{FF2B5EF4-FFF2-40B4-BE49-F238E27FC236}">
                <a16:creationId xmlns:a16="http://schemas.microsoft.com/office/drawing/2014/main" id="{38E0E718-ED26-4410-838B-EA20E645D2BB}"/>
              </a:ext>
            </a:extLst>
          </p:cNvPr>
          <p:cNvSpPr/>
          <p:nvPr/>
        </p:nvSpPr>
        <p:spPr>
          <a:xfrm>
            <a:off x="6968549" y="625697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2</a:t>
            </a:r>
          </a:p>
        </p:txBody>
      </p:sp>
      <p:sp>
        <p:nvSpPr>
          <p:cNvPr id="30" name="Rectangle 29">
            <a:extLst>
              <a:ext uri="{FF2B5EF4-FFF2-40B4-BE49-F238E27FC236}">
                <a16:creationId xmlns:a16="http://schemas.microsoft.com/office/drawing/2014/main" id="{B2533972-2BC9-4B32-9B45-4A39005C54F5}"/>
              </a:ext>
            </a:extLst>
          </p:cNvPr>
          <p:cNvSpPr/>
          <p:nvPr/>
        </p:nvSpPr>
        <p:spPr>
          <a:xfrm>
            <a:off x="11140979" y="4258530"/>
            <a:ext cx="953690"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95000"/>
                  </a:schemeClr>
                </a:solidFill>
                <a:latin typeface="Cambria" panose="02040503050406030204" pitchFamily="18" charset="0"/>
                <a:ea typeface="Cambria" panose="02040503050406030204" pitchFamily="18" charset="0"/>
              </a:rPr>
              <a:t>View 1</a:t>
            </a:r>
          </a:p>
        </p:txBody>
      </p:sp>
      <p:sp>
        <p:nvSpPr>
          <p:cNvPr id="20" name="Rectangle 19">
            <a:extLst>
              <a:ext uri="{FF2B5EF4-FFF2-40B4-BE49-F238E27FC236}">
                <a16:creationId xmlns:a16="http://schemas.microsoft.com/office/drawing/2014/main" id="{27CCAD07-F681-46FB-9B91-951C9C0B734B}"/>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21" name="Rectangle 20">
            <a:extLst>
              <a:ext uri="{FF2B5EF4-FFF2-40B4-BE49-F238E27FC236}">
                <a16:creationId xmlns:a16="http://schemas.microsoft.com/office/drawing/2014/main" id="{CED66B77-1F00-457B-B800-DCD01251DFB5}"/>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2" name="Rectangle 21">
            <a:extLst>
              <a:ext uri="{FF2B5EF4-FFF2-40B4-BE49-F238E27FC236}">
                <a16:creationId xmlns:a16="http://schemas.microsoft.com/office/drawing/2014/main" id="{93E85A6E-86E5-49EF-9A4E-9E905BC6A3A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3" name="Rectangle 22">
            <a:extLst>
              <a:ext uri="{FF2B5EF4-FFF2-40B4-BE49-F238E27FC236}">
                <a16:creationId xmlns:a16="http://schemas.microsoft.com/office/drawing/2014/main" id="{A3D04D59-6779-46A3-8904-7924236ECE12}"/>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4" name="Rectangle 23">
            <a:extLst>
              <a:ext uri="{FF2B5EF4-FFF2-40B4-BE49-F238E27FC236}">
                <a16:creationId xmlns:a16="http://schemas.microsoft.com/office/drawing/2014/main" id="{C7A3B7AB-8A04-4C6F-9A9A-4C9FD33463EF}"/>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6" name="Rectangle 25">
            <a:extLst>
              <a:ext uri="{FF2B5EF4-FFF2-40B4-BE49-F238E27FC236}">
                <a16:creationId xmlns:a16="http://schemas.microsoft.com/office/drawing/2014/main" id="{B786E415-AA43-427D-8659-EDA573108662}"/>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31" name="Rectangle 30">
            <a:extLst>
              <a:ext uri="{FF2B5EF4-FFF2-40B4-BE49-F238E27FC236}">
                <a16:creationId xmlns:a16="http://schemas.microsoft.com/office/drawing/2014/main" id="{56C3B595-79F8-479C-80A2-DF6E8F139D86}"/>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32" name="Rectangle 31">
            <a:extLst>
              <a:ext uri="{FF2B5EF4-FFF2-40B4-BE49-F238E27FC236}">
                <a16:creationId xmlns:a16="http://schemas.microsoft.com/office/drawing/2014/main" id="{B0071729-69E2-404C-8203-F444CFDF4E70}"/>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33" name="Rectangle 32">
            <a:extLst>
              <a:ext uri="{FF2B5EF4-FFF2-40B4-BE49-F238E27FC236}">
                <a16:creationId xmlns:a16="http://schemas.microsoft.com/office/drawing/2014/main" id="{63DB7355-9FD7-458E-BDB2-57018B7860E4}"/>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Tree>
    <p:extLst>
      <p:ext uri="{BB962C8B-B14F-4D97-AF65-F5344CB8AC3E}">
        <p14:creationId xmlns:p14="http://schemas.microsoft.com/office/powerpoint/2010/main" val="1485078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84525"/>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152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152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152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1525"/>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83528"/>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pic>
        <p:nvPicPr>
          <p:cNvPr id="3" name="Picture 2">
            <a:extLst>
              <a:ext uri="{FF2B5EF4-FFF2-40B4-BE49-F238E27FC236}">
                <a16:creationId xmlns:a16="http://schemas.microsoft.com/office/drawing/2014/main" id="{B7ACB76C-901D-4493-83D5-2017488DE159}"/>
              </a:ext>
            </a:extLst>
          </p:cNvPr>
          <p:cNvPicPr>
            <a:picLocks noChangeAspect="1"/>
          </p:cNvPicPr>
          <p:nvPr/>
        </p:nvPicPr>
        <p:blipFill>
          <a:blip r:embed="rId2"/>
          <a:stretch>
            <a:fillRect/>
          </a:stretch>
        </p:blipFill>
        <p:spPr>
          <a:xfrm>
            <a:off x="338096" y="612257"/>
            <a:ext cx="5601661" cy="2611175"/>
          </a:xfrm>
          <a:prstGeom prst="rect">
            <a:avLst/>
          </a:prstGeom>
        </p:spPr>
      </p:pic>
      <p:pic>
        <p:nvPicPr>
          <p:cNvPr id="17" name="Picture 16">
            <a:extLst>
              <a:ext uri="{FF2B5EF4-FFF2-40B4-BE49-F238E27FC236}">
                <a16:creationId xmlns:a16="http://schemas.microsoft.com/office/drawing/2014/main" id="{46036F5E-47D6-4126-8364-7C23FF003AD4}"/>
              </a:ext>
            </a:extLst>
          </p:cNvPr>
          <p:cNvPicPr>
            <a:picLocks noChangeAspect="1"/>
          </p:cNvPicPr>
          <p:nvPr/>
        </p:nvPicPr>
        <p:blipFill>
          <a:blip r:embed="rId3"/>
          <a:stretch>
            <a:fillRect/>
          </a:stretch>
        </p:blipFill>
        <p:spPr>
          <a:xfrm>
            <a:off x="6016598" y="612256"/>
            <a:ext cx="5971620" cy="2613171"/>
          </a:xfrm>
          <a:prstGeom prst="rect">
            <a:avLst/>
          </a:prstGeom>
        </p:spPr>
      </p:pic>
      <p:pic>
        <p:nvPicPr>
          <p:cNvPr id="12" name="Picture 11">
            <a:extLst>
              <a:ext uri="{FF2B5EF4-FFF2-40B4-BE49-F238E27FC236}">
                <a16:creationId xmlns:a16="http://schemas.microsoft.com/office/drawing/2014/main" id="{3D9218F9-E3CF-4541-ABA6-D2465C336BF8}"/>
              </a:ext>
            </a:extLst>
          </p:cNvPr>
          <p:cNvPicPr>
            <a:picLocks noChangeAspect="1"/>
          </p:cNvPicPr>
          <p:nvPr/>
        </p:nvPicPr>
        <p:blipFill>
          <a:blip r:embed="rId4"/>
          <a:stretch>
            <a:fillRect/>
          </a:stretch>
        </p:blipFill>
        <p:spPr>
          <a:xfrm>
            <a:off x="363247" y="3279215"/>
            <a:ext cx="5576509" cy="2789304"/>
          </a:xfrm>
          <a:prstGeom prst="rect">
            <a:avLst/>
          </a:prstGeom>
        </p:spPr>
      </p:pic>
      <p:pic>
        <p:nvPicPr>
          <p:cNvPr id="13" name="Picture 12">
            <a:extLst>
              <a:ext uri="{FF2B5EF4-FFF2-40B4-BE49-F238E27FC236}">
                <a16:creationId xmlns:a16="http://schemas.microsoft.com/office/drawing/2014/main" id="{B4CC6F3D-176A-4412-8CC8-86AD4CFD4589}"/>
              </a:ext>
            </a:extLst>
          </p:cNvPr>
          <p:cNvPicPr>
            <a:picLocks noChangeAspect="1"/>
          </p:cNvPicPr>
          <p:nvPr/>
        </p:nvPicPr>
        <p:blipFill>
          <a:blip r:embed="rId5"/>
          <a:stretch>
            <a:fillRect/>
          </a:stretch>
        </p:blipFill>
        <p:spPr>
          <a:xfrm>
            <a:off x="6007196" y="3279215"/>
            <a:ext cx="4064854" cy="2198113"/>
          </a:xfrm>
          <a:prstGeom prst="rect">
            <a:avLst/>
          </a:prstGeom>
        </p:spPr>
      </p:pic>
      <p:pic>
        <p:nvPicPr>
          <p:cNvPr id="14" name="Picture 13">
            <a:extLst>
              <a:ext uri="{FF2B5EF4-FFF2-40B4-BE49-F238E27FC236}">
                <a16:creationId xmlns:a16="http://schemas.microsoft.com/office/drawing/2014/main" id="{AA475BA5-315E-4404-8CB1-F92B25E4842C}"/>
              </a:ext>
            </a:extLst>
          </p:cNvPr>
          <p:cNvPicPr>
            <a:picLocks noChangeAspect="1"/>
          </p:cNvPicPr>
          <p:nvPr/>
        </p:nvPicPr>
        <p:blipFill>
          <a:blip r:embed="rId6"/>
          <a:stretch>
            <a:fillRect/>
          </a:stretch>
        </p:blipFill>
        <p:spPr>
          <a:xfrm>
            <a:off x="8358521" y="4114309"/>
            <a:ext cx="3674879" cy="1954210"/>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34E72A8B-02CD-4847-8A52-77318FCF0596}"/>
              </a:ext>
            </a:extLst>
          </p:cNvPr>
          <p:cNvSpPr/>
          <p:nvPr/>
        </p:nvSpPr>
        <p:spPr>
          <a:xfrm>
            <a:off x="338096" y="6122308"/>
            <a:ext cx="11695304" cy="59551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This will same for all view (however only edit or add function depends on access)</a:t>
            </a:r>
          </a:p>
        </p:txBody>
      </p:sp>
    </p:spTree>
    <p:extLst>
      <p:ext uri="{BB962C8B-B14F-4D97-AF65-F5344CB8AC3E}">
        <p14:creationId xmlns:p14="http://schemas.microsoft.com/office/powerpoint/2010/main" val="394628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9893"/>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96896"/>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96895"/>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96894"/>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96893"/>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8896"/>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15" name="Rectangle 14">
            <a:extLst>
              <a:ext uri="{FF2B5EF4-FFF2-40B4-BE49-F238E27FC236}">
                <a16:creationId xmlns:a16="http://schemas.microsoft.com/office/drawing/2014/main" id="{87553095-F68B-451C-8621-E74D54537495}"/>
              </a:ext>
            </a:extLst>
          </p:cNvPr>
          <p:cNvSpPr/>
          <p:nvPr/>
        </p:nvSpPr>
        <p:spPr>
          <a:xfrm>
            <a:off x="83056" y="3514433"/>
            <a:ext cx="3471630" cy="50431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Add request, form available in every view</a:t>
            </a:r>
          </a:p>
        </p:txBody>
      </p:sp>
      <p:pic>
        <p:nvPicPr>
          <p:cNvPr id="12" name="Picture 11">
            <a:extLst>
              <a:ext uri="{FF2B5EF4-FFF2-40B4-BE49-F238E27FC236}">
                <a16:creationId xmlns:a16="http://schemas.microsoft.com/office/drawing/2014/main" id="{8496660F-4BFC-4356-9AF1-44AA2FE2A200}"/>
              </a:ext>
            </a:extLst>
          </p:cNvPr>
          <p:cNvPicPr>
            <a:picLocks noChangeAspect="1"/>
          </p:cNvPicPr>
          <p:nvPr/>
        </p:nvPicPr>
        <p:blipFill>
          <a:blip r:embed="rId2"/>
          <a:stretch>
            <a:fillRect/>
          </a:stretch>
        </p:blipFill>
        <p:spPr>
          <a:xfrm>
            <a:off x="82015" y="618548"/>
            <a:ext cx="3472671" cy="2870003"/>
          </a:xfrm>
          <a:prstGeom prst="rect">
            <a:avLst/>
          </a:prstGeom>
        </p:spPr>
      </p:pic>
      <p:pic>
        <p:nvPicPr>
          <p:cNvPr id="13" name="Picture 12">
            <a:extLst>
              <a:ext uri="{FF2B5EF4-FFF2-40B4-BE49-F238E27FC236}">
                <a16:creationId xmlns:a16="http://schemas.microsoft.com/office/drawing/2014/main" id="{AF911104-9BC7-468B-B4FC-A4BABD5306DF}"/>
              </a:ext>
            </a:extLst>
          </p:cNvPr>
          <p:cNvPicPr>
            <a:picLocks noChangeAspect="1"/>
          </p:cNvPicPr>
          <p:nvPr/>
        </p:nvPicPr>
        <p:blipFill>
          <a:blip r:embed="rId3"/>
          <a:stretch>
            <a:fillRect/>
          </a:stretch>
        </p:blipFill>
        <p:spPr>
          <a:xfrm>
            <a:off x="3626864" y="631000"/>
            <a:ext cx="7192255" cy="3387749"/>
          </a:xfrm>
          <a:prstGeom prst="rect">
            <a:avLst/>
          </a:prstGeom>
        </p:spPr>
      </p:pic>
      <p:sp>
        <p:nvSpPr>
          <p:cNvPr id="16" name="Rectangle 15">
            <a:extLst>
              <a:ext uri="{FF2B5EF4-FFF2-40B4-BE49-F238E27FC236}">
                <a16:creationId xmlns:a16="http://schemas.microsoft.com/office/drawing/2014/main" id="{013F67C4-FFEA-437F-9255-82115B2455DF}"/>
              </a:ext>
            </a:extLst>
          </p:cNvPr>
          <p:cNvSpPr/>
          <p:nvPr/>
        </p:nvSpPr>
        <p:spPr>
          <a:xfrm>
            <a:off x="10557863" y="997482"/>
            <a:ext cx="1467854" cy="221444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Check Status view is given list down the all specific id raised by user, on click of id they can check the status.</a:t>
            </a:r>
          </a:p>
        </p:txBody>
      </p:sp>
      <p:pic>
        <p:nvPicPr>
          <p:cNvPr id="14" name="Picture 13">
            <a:extLst>
              <a:ext uri="{FF2B5EF4-FFF2-40B4-BE49-F238E27FC236}">
                <a16:creationId xmlns:a16="http://schemas.microsoft.com/office/drawing/2014/main" id="{9287D36D-9F82-4F53-9EE7-5F2683282116}"/>
              </a:ext>
            </a:extLst>
          </p:cNvPr>
          <p:cNvPicPr>
            <a:picLocks noChangeAspect="1"/>
          </p:cNvPicPr>
          <p:nvPr/>
        </p:nvPicPr>
        <p:blipFill>
          <a:blip r:embed="rId4"/>
          <a:stretch>
            <a:fillRect/>
          </a:stretch>
        </p:blipFill>
        <p:spPr>
          <a:xfrm>
            <a:off x="89647" y="4080265"/>
            <a:ext cx="10729472" cy="2740830"/>
          </a:xfrm>
          <a:prstGeom prst="rect">
            <a:avLst/>
          </a:prstGeom>
        </p:spPr>
      </p:pic>
      <p:sp>
        <p:nvSpPr>
          <p:cNvPr id="18" name="Rectangle 17">
            <a:extLst>
              <a:ext uri="{FF2B5EF4-FFF2-40B4-BE49-F238E27FC236}">
                <a16:creationId xmlns:a16="http://schemas.microsoft.com/office/drawing/2014/main" id="{3E73A9E0-2881-4CA5-A87D-8E465AF4B569}"/>
              </a:ext>
            </a:extLst>
          </p:cNvPr>
          <p:cNvSpPr/>
          <p:nvPr/>
        </p:nvSpPr>
        <p:spPr>
          <a:xfrm>
            <a:off x="9734342" y="4974503"/>
            <a:ext cx="2368012" cy="15137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On click of ‘id’ one can check the status of there request, they will root to this page.</a:t>
            </a:r>
          </a:p>
          <a:p>
            <a:pPr algn="ctr"/>
            <a:endParaRPr lang="en-US" sz="1400" dirty="0">
              <a:latin typeface="Cambria" panose="02040503050406030204" pitchFamily="18" charset="0"/>
              <a:ea typeface="Cambria" panose="02040503050406030204" pitchFamily="18" charset="0"/>
            </a:endParaRPr>
          </a:p>
          <a:p>
            <a:pPr algn="ctr"/>
            <a:r>
              <a:rPr lang="en-US" sz="1400" dirty="0">
                <a:latin typeface="Cambria" panose="02040503050406030204" pitchFamily="18" charset="0"/>
                <a:ea typeface="Cambria" panose="02040503050406030204" pitchFamily="18" charset="0"/>
              </a:rPr>
              <a:t>Also can view/add conversation on request by BU or MI</a:t>
            </a:r>
          </a:p>
        </p:txBody>
      </p:sp>
    </p:spTree>
    <p:extLst>
      <p:ext uri="{BB962C8B-B14F-4D97-AF65-F5344CB8AC3E}">
        <p14:creationId xmlns:p14="http://schemas.microsoft.com/office/powerpoint/2010/main" val="471987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Thought Bubble: Cloud 25">
            <a:extLst>
              <a:ext uri="{FF2B5EF4-FFF2-40B4-BE49-F238E27FC236}">
                <a16:creationId xmlns:a16="http://schemas.microsoft.com/office/drawing/2014/main" id="{51371201-DD32-4D03-B9DA-40C799A233EC}"/>
              </a:ext>
            </a:extLst>
          </p:cNvPr>
          <p:cNvSpPr/>
          <p:nvPr/>
        </p:nvSpPr>
        <p:spPr>
          <a:xfrm>
            <a:off x="7963017" y="4777297"/>
            <a:ext cx="3501362" cy="1539455"/>
          </a:xfrm>
          <a:prstGeom prst="cloudCallout">
            <a:avLst>
              <a:gd name="adj1" fmla="val -15479"/>
              <a:gd name="adj2" fmla="val -105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err="1"/>
              <a:t>Authoriser</a:t>
            </a:r>
            <a:r>
              <a:rPr lang="en-US" sz="1500" b="1" u="sng" dirty="0"/>
              <a:t> View:</a:t>
            </a:r>
          </a:p>
          <a:p>
            <a:pPr algn="ctr"/>
            <a:r>
              <a:rPr lang="en-US" sz="1500" dirty="0" err="1"/>
              <a:t>Authoriser</a:t>
            </a:r>
            <a:r>
              <a:rPr lang="en-US" sz="1500" dirty="0"/>
              <a:t> can view only All request, unapproved tab under Workflow</a:t>
            </a:r>
          </a:p>
        </p:txBody>
      </p:sp>
      <p:sp>
        <p:nvSpPr>
          <p:cNvPr id="2" name="Thought Bubble: Cloud 1">
            <a:extLst>
              <a:ext uri="{FF2B5EF4-FFF2-40B4-BE49-F238E27FC236}">
                <a16:creationId xmlns:a16="http://schemas.microsoft.com/office/drawing/2014/main" id="{8DE721A6-22B0-4C11-BB05-00D278D6D7D6}"/>
              </a:ext>
            </a:extLst>
          </p:cNvPr>
          <p:cNvSpPr/>
          <p:nvPr/>
        </p:nvSpPr>
        <p:spPr>
          <a:xfrm>
            <a:off x="954157" y="829900"/>
            <a:ext cx="4055165" cy="1643576"/>
          </a:xfrm>
          <a:prstGeom prst="cloudCallout">
            <a:avLst>
              <a:gd name="adj1" fmla="val -46777"/>
              <a:gd name="adj2" fmla="val 109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u="sng" dirty="0"/>
              <a:t>Team/manager/TL View:</a:t>
            </a:r>
          </a:p>
          <a:p>
            <a:pPr algn="ctr"/>
            <a:r>
              <a:rPr lang="en-US" sz="1500" dirty="0"/>
              <a:t>Note: Can view unapproved request but can’t authorize.</a:t>
            </a:r>
          </a:p>
        </p:txBody>
      </p:sp>
      <p:pic>
        <p:nvPicPr>
          <p:cNvPr id="12" name="Picture 11">
            <a:extLst>
              <a:ext uri="{FF2B5EF4-FFF2-40B4-BE49-F238E27FC236}">
                <a16:creationId xmlns:a16="http://schemas.microsoft.com/office/drawing/2014/main" id="{99442D6B-D7DA-4377-89F3-793C9BE20B1C}"/>
              </a:ext>
            </a:extLst>
          </p:cNvPr>
          <p:cNvPicPr>
            <a:picLocks noChangeAspect="1"/>
          </p:cNvPicPr>
          <p:nvPr/>
        </p:nvPicPr>
        <p:blipFill>
          <a:blip r:embed="rId2"/>
          <a:stretch>
            <a:fillRect/>
          </a:stretch>
        </p:blipFill>
        <p:spPr>
          <a:xfrm>
            <a:off x="5080883" y="664985"/>
            <a:ext cx="6944833" cy="2960190"/>
          </a:xfrm>
          <a:prstGeom prst="rect">
            <a:avLst/>
          </a:prstGeom>
        </p:spPr>
      </p:pic>
      <p:pic>
        <p:nvPicPr>
          <p:cNvPr id="22" name="Picture 21">
            <a:extLst>
              <a:ext uri="{FF2B5EF4-FFF2-40B4-BE49-F238E27FC236}">
                <a16:creationId xmlns:a16="http://schemas.microsoft.com/office/drawing/2014/main" id="{0A6807F0-098C-4EA8-BBEB-0DEE2A963ABD}"/>
              </a:ext>
            </a:extLst>
          </p:cNvPr>
          <p:cNvPicPr>
            <a:picLocks noChangeAspect="1"/>
          </p:cNvPicPr>
          <p:nvPr/>
        </p:nvPicPr>
        <p:blipFill>
          <a:blip r:embed="rId3"/>
          <a:stretch>
            <a:fillRect/>
          </a:stretch>
        </p:blipFill>
        <p:spPr>
          <a:xfrm>
            <a:off x="90873" y="3625177"/>
            <a:ext cx="7439012" cy="3163666"/>
          </a:xfrm>
          <a:prstGeom prst="rect">
            <a:avLst/>
          </a:prstGeom>
        </p:spPr>
      </p:pic>
    </p:spTree>
    <p:extLst>
      <p:ext uri="{BB962C8B-B14F-4D97-AF65-F5344CB8AC3E}">
        <p14:creationId xmlns:p14="http://schemas.microsoft.com/office/powerpoint/2010/main" val="1311239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92209"/>
            <a:ext cx="1293629" cy="492773"/>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89212"/>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89211"/>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8921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8920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91212"/>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6" name="Rectangle 25">
            <a:extLst>
              <a:ext uri="{FF2B5EF4-FFF2-40B4-BE49-F238E27FC236}">
                <a16:creationId xmlns:a16="http://schemas.microsoft.com/office/drawing/2014/main" id="{71892E4E-9895-457E-A12F-DA8452240217}"/>
              </a:ext>
            </a:extLst>
          </p:cNvPr>
          <p:cNvSpPr/>
          <p:nvPr/>
        </p:nvSpPr>
        <p:spPr>
          <a:xfrm>
            <a:off x="4245336" y="5556413"/>
            <a:ext cx="7780380" cy="1301586"/>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Above are the screenshot of  the flow by which a request will move.</a:t>
            </a:r>
          </a:p>
          <a:p>
            <a:pPr algn="ctr"/>
            <a:r>
              <a:rPr lang="en-US" sz="1400" dirty="0">
                <a:latin typeface="Cambria" panose="02040503050406030204" pitchFamily="18" charset="0"/>
                <a:ea typeface="Cambria" panose="02040503050406030204" pitchFamily="18" charset="0"/>
              </a:rPr>
              <a:t>Each stages has an id linked with form which can be use to move the request to next stage.</a:t>
            </a:r>
          </a:p>
        </p:txBody>
      </p:sp>
      <p:pic>
        <p:nvPicPr>
          <p:cNvPr id="2" name="Picture 1">
            <a:extLst>
              <a:ext uri="{FF2B5EF4-FFF2-40B4-BE49-F238E27FC236}">
                <a16:creationId xmlns:a16="http://schemas.microsoft.com/office/drawing/2014/main" id="{6D56FF78-BC30-4BAF-8EF2-26D120D8FC10}"/>
              </a:ext>
            </a:extLst>
          </p:cNvPr>
          <p:cNvPicPr>
            <a:picLocks noChangeAspect="1"/>
          </p:cNvPicPr>
          <p:nvPr/>
        </p:nvPicPr>
        <p:blipFill>
          <a:blip r:embed="rId2"/>
          <a:stretch>
            <a:fillRect/>
          </a:stretch>
        </p:blipFill>
        <p:spPr>
          <a:xfrm>
            <a:off x="132332" y="656055"/>
            <a:ext cx="4056891" cy="1572316"/>
          </a:xfrm>
          <a:prstGeom prst="rect">
            <a:avLst/>
          </a:prstGeom>
        </p:spPr>
      </p:pic>
      <p:pic>
        <p:nvPicPr>
          <p:cNvPr id="14" name="Picture 13">
            <a:extLst>
              <a:ext uri="{FF2B5EF4-FFF2-40B4-BE49-F238E27FC236}">
                <a16:creationId xmlns:a16="http://schemas.microsoft.com/office/drawing/2014/main" id="{A289295D-2E7C-450D-BC02-3F504988ED5F}"/>
              </a:ext>
            </a:extLst>
          </p:cNvPr>
          <p:cNvPicPr>
            <a:picLocks noChangeAspect="1"/>
          </p:cNvPicPr>
          <p:nvPr/>
        </p:nvPicPr>
        <p:blipFill>
          <a:blip r:embed="rId3"/>
          <a:stretch>
            <a:fillRect/>
          </a:stretch>
        </p:blipFill>
        <p:spPr>
          <a:xfrm>
            <a:off x="4245334" y="641427"/>
            <a:ext cx="4089195" cy="1595368"/>
          </a:xfrm>
          <a:prstGeom prst="rect">
            <a:avLst/>
          </a:prstGeom>
        </p:spPr>
      </p:pic>
      <p:pic>
        <p:nvPicPr>
          <p:cNvPr id="21" name="Picture 20">
            <a:extLst>
              <a:ext uri="{FF2B5EF4-FFF2-40B4-BE49-F238E27FC236}">
                <a16:creationId xmlns:a16="http://schemas.microsoft.com/office/drawing/2014/main" id="{03E9A60F-74C6-4C6F-8875-414CE77B0D72}"/>
              </a:ext>
            </a:extLst>
          </p:cNvPr>
          <p:cNvPicPr>
            <a:picLocks noChangeAspect="1"/>
          </p:cNvPicPr>
          <p:nvPr/>
        </p:nvPicPr>
        <p:blipFill>
          <a:blip r:embed="rId4"/>
          <a:stretch>
            <a:fillRect/>
          </a:stretch>
        </p:blipFill>
        <p:spPr>
          <a:xfrm>
            <a:off x="8383673" y="633003"/>
            <a:ext cx="3642044" cy="1595368"/>
          </a:xfrm>
          <a:prstGeom prst="rect">
            <a:avLst/>
          </a:prstGeom>
        </p:spPr>
      </p:pic>
      <p:pic>
        <p:nvPicPr>
          <p:cNvPr id="23" name="Picture 22">
            <a:extLst>
              <a:ext uri="{FF2B5EF4-FFF2-40B4-BE49-F238E27FC236}">
                <a16:creationId xmlns:a16="http://schemas.microsoft.com/office/drawing/2014/main" id="{4D8A4E14-B21E-44F6-BE2B-295B17DBC296}"/>
              </a:ext>
            </a:extLst>
          </p:cNvPr>
          <p:cNvPicPr>
            <a:picLocks noChangeAspect="1"/>
          </p:cNvPicPr>
          <p:nvPr/>
        </p:nvPicPr>
        <p:blipFill>
          <a:blip r:embed="rId5"/>
          <a:stretch>
            <a:fillRect/>
          </a:stretch>
        </p:blipFill>
        <p:spPr>
          <a:xfrm>
            <a:off x="132764" y="2255789"/>
            <a:ext cx="4056459" cy="1632332"/>
          </a:xfrm>
          <a:prstGeom prst="rect">
            <a:avLst/>
          </a:prstGeom>
        </p:spPr>
      </p:pic>
      <p:pic>
        <p:nvPicPr>
          <p:cNvPr id="24" name="Picture 23">
            <a:extLst>
              <a:ext uri="{FF2B5EF4-FFF2-40B4-BE49-F238E27FC236}">
                <a16:creationId xmlns:a16="http://schemas.microsoft.com/office/drawing/2014/main" id="{F3AF1935-EC17-406A-8D2E-38FF40808DFB}"/>
              </a:ext>
            </a:extLst>
          </p:cNvPr>
          <p:cNvPicPr>
            <a:picLocks noChangeAspect="1"/>
          </p:cNvPicPr>
          <p:nvPr/>
        </p:nvPicPr>
        <p:blipFill>
          <a:blip r:embed="rId6"/>
          <a:stretch>
            <a:fillRect/>
          </a:stretch>
        </p:blipFill>
        <p:spPr>
          <a:xfrm>
            <a:off x="4239972" y="2254034"/>
            <a:ext cx="4089195" cy="1632332"/>
          </a:xfrm>
          <a:prstGeom prst="rect">
            <a:avLst/>
          </a:prstGeom>
        </p:spPr>
      </p:pic>
      <p:pic>
        <p:nvPicPr>
          <p:cNvPr id="28" name="Picture 27">
            <a:extLst>
              <a:ext uri="{FF2B5EF4-FFF2-40B4-BE49-F238E27FC236}">
                <a16:creationId xmlns:a16="http://schemas.microsoft.com/office/drawing/2014/main" id="{025B1059-DCD9-4BFF-AF1D-C1263F9AC544}"/>
              </a:ext>
            </a:extLst>
          </p:cNvPr>
          <p:cNvPicPr>
            <a:picLocks noChangeAspect="1"/>
          </p:cNvPicPr>
          <p:nvPr/>
        </p:nvPicPr>
        <p:blipFill>
          <a:blip r:embed="rId7"/>
          <a:stretch>
            <a:fillRect/>
          </a:stretch>
        </p:blipFill>
        <p:spPr>
          <a:xfrm>
            <a:off x="8379916" y="2254035"/>
            <a:ext cx="3642044" cy="1632332"/>
          </a:xfrm>
          <a:prstGeom prst="rect">
            <a:avLst/>
          </a:prstGeom>
        </p:spPr>
      </p:pic>
      <p:pic>
        <p:nvPicPr>
          <p:cNvPr id="29" name="Picture 28">
            <a:extLst>
              <a:ext uri="{FF2B5EF4-FFF2-40B4-BE49-F238E27FC236}">
                <a16:creationId xmlns:a16="http://schemas.microsoft.com/office/drawing/2014/main" id="{766B3F2B-7768-4737-8CE8-E34C5A22BC8E}"/>
              </a:ext>
            </a:extLst>
          </p:cNvPr>
          <p:cNvPicPr>
            <a:picLocks noChangeAspect="1"/>
          </p:cNvPicPr>
          <p:nvPr/>
        </p:nvPicPr>
        <p:blipFill>
          <a:blip r:embed="rId8"/>
          <a:stretch>
            <a:fillRect/>
          </a:stretch>
        </p:blipFill>
        <p:spPr>
          <a:xfrm>
            <a:off x="132332" y="3907323"/>
            <a:ext cx="4056458" cy="1572316"/>
          </a:xfrm>
          <a:prstGeom prst="rect">
            <a:avLst/>
          </a:prstGeom>
        </p:spPr>
      </p:pic>
      <p:pic>
        <p:nvPicPr>
          <p:cNvPr id="30" name="Picture 29">
            <a:extLst>
              <a:ext uri="{FF2B5EF4-FFF2-40B4-BE49-F238E27FC236}">
                <a16:creationId xmlns:a16="http://schemas.microsoft.com/office/drawing/2014/main" id="{EF06D3AA-4761-4EEB-8FC2-788C3ABDF226}"/>
              </a:ext>
            </a:extLst>
          </p:cNvPr>
          <p:cNvPicPr>
            <a:picLocks noChangeAspect="1"/>
          </p:cNvPicPr>
          <p:nvPr/>
        </p:nvPicPr>
        <p:blipFill>
          <a:blip r:embed="rId9"/>
          <a:stretch>
            <a:fillRect/>
          </a:stretch>
        </p:blipFill>
        <p:spPr>
          <a:xfrm>
            <a:off x="4239972" y="3914878"/>
            <a:ext cx="4089194" cy="1572316"/>
          </a:xfrm>
          <a:prstGeom prst="rect">
            <a:avLst/>
          </a:prstGeom>
        </p:spPr>
      </p:pic>
      <p:pic>
        <p:nvPicPr>
          <p:cNvPr id="31" name="Picture 30">
            <a:extLst>
              <a:ext uri="{FF2B5EF4-FFF2-40B4-BE49-F238E27FC236}">
                <a16:creationId xmlns:a16="http://schemas.microsoft.com/office/drawing/2014/main" id="{C46544D3-18FE-4660-B9FB-FA5D24EF5B47}"/>
              </a:ext>
            </a:extLst>
          </p:cNvPr>
          <p:cNvPicPr>
            <a:picLocks noChangeAspect="1"/>
          </p:cNvPicPr>
          <p:nvPr/>
        </p:nvPicPr>
        <p:blipFill>
          <a:blip r:embed="rId10"/>
          <a:stretch>
            <a:fillRect/>
          </a:stretch>
        </p:blipFill>
        <p:spPr>
          <a:xfrm>
            <a:off x="8379916" y="3907194"/>
            <a:ext cx="3642044" cy="1572317"/>
          </a:xfrm>
          <a:prstGeom prst="rect">
            <a:avLst/>
          </a:prstGeom>
        </p:spPr>
      </p:pic>
      <p:pic>
        <p:nvPicPr>
          <p:cNvPr id="32" name="Picture 31">
            <a:extLst>
              <a:ext uri="{FF2B5EF4-FFF2-40B4-BE49-F238E27FC236}">
                <a16:creationId xmlns:a16="http://schemas.microsoft.com/office/drawing/2014/main" id="{DEDFC8EE-1A1A-421C-A73C-AE72C0A9AFA3}"/>
              </a:ext>
            </a:extLst>
          </p:cNvPr>
          <p:cNvPicPr>
            <a:picLocks noChangeAspect="1"/>
          </p:cNvPicPr>
          <p:nvPr/>
        </p:nvPicPr>
        <p:blipFill>
          <a:blip r:embed="rId11"/>
          <a:stretch>
            <a:fillRect/>
          </a:stretch>
        </p:blipFill>
        <p:spPr>
          <a:xfrm>
            <a:off x="132332" y="5498841"/>
            <a:ext cx="4056458" cy="1359158"/>
          </a:xfrm>
          <a:prstGeom prst="rect">
            <a:avLst/>
          </a:prstGeom>
        </p:spPr>
      </p:pic>
    </p:spTree>
    <p:extLst>
      <p:ext uri="{BB962C8B-B14F-4D97-AF65-F5344CB8AC3E}">
        <p14:creationId xmlns:p14="http://schemas.microsoft.com/office/powerpoint/2010/main" val="171861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4078296" y="66160"/>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5409555"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5" name="Rectangle 24">
            <a:extLst>
              <a:ext uri="{FF2B5EF4-FFF2-40B4-BE49-F238E27FC236}">
                <a16:creationId xmlns:a16="http://schemas.microsoft.com/office/drawing/2014/main" id="{753FBF0E-64EC-46F8-8BD0-3F7D5345B336}"/>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18" name="Rectangle 17">
            <a:extLst>
              <a:ext uri="{FF2B5EF4-FFF2-40B4-BE49-F238E27FC236}">
                <a16:creationId xmlns:a16="http://schemas.microsoft.com/office/drawing/2014/main" id="{46341573-0403-43E1-97D9-F7DA231B736B}"/>
              </a:ext>
            </a:extLst>
          </p:cNvPr>
          <p:cNvSpPr/>
          <p:nvPr/>
        </p:nvSpPr>
        <p:spPr>
          <a:xfrm>
            <a:off x="7956048" y="628876"/>
            <a:ext cx="4037864" cy="2410770"/>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Tracker Tab:</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It’s  a time tracker, user need to set the date for which they need to track.</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Once done select appropriate Category, Sub Category, Time (in mins ) then click submit, mentioned field are mandatory.</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ID is option select if you have worked on specific request raised by BU.</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Activity is optional, select if you have worked on specific reports/activity</a:t>
            </a:r>
          </a:p>
          <a:p>
            <a:pPr marL="285750" indent="-285750" algn="just">
              <a:buFont typeface="Arial" panose="020B0604020202020204" pitchFamily="34" charset="0"/>
              <a:buChar char="•"/>
            </a:pPr>
            <a:r>
              <a:rPr lang="en-US" sz="1200" dirty="0">
                <a:latin typeface="Cambria" panose="02040503050406030204" pitchFamily="18" charset="0"/>
                <a:ea typeface="Cambria" panose="02040503050406030204" pitchFamily="18" charset="0"/>
              </a:rPr>
              <a:t>The letter specified after utilization % indicate status of user ( ‘L’ indicate Leave, ‘H’ indicate  Half Day, ‘F’ indicate Full day, accordingly utilization % calculate)</a:t>
            </a:r>
          </a:p>
        </p:txBody>
      </p:sp>
      <p:sp>
        <p:nvSpPr>
          <p:cNvPr id="19" name="Rectangle 18">
            <a:extLst>
              <a:ext uri="{FF2B5EF4-FFF2-40B4-BE49-F238E27FC236}">
                <a16:creationId xmlns:a16="http://schemas.microsoft.com/office/drawing/2014/main" id="{2EF15438-E77E-409A-9B90-B89076808374}"/>
              </a:ext>
            </a:extLst>
          </p:cNvPr>
          <p:cNvSpPr/>
          <p:nvPr/>
        </p:nvSpPr>
        <p:spPr>
          <a:xfrm>
            <a:off x="82015" y="3108586"/>
            <a:ext cx="5550382" cy="155164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OT Details:</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You will find all the OT records raised by team in this tab, When anyone raised OT, it will be in </a:t>
            </a:r>
            <a:r>
              <a:rPr lang="en-US" sz="1200" b="1" dirty="0">
                <a:latin typeface="Cambria" panose="02040503050406030204" pitchFamily="18" charset="0"/>
                <a:ea typeface="Cambria" panose="02040503050406030204" pitchFamily="18" charset="0"/>
              </a:rPr>
              <a:t>‘Pending ‘ </a:t>
            </a:r>
            <a:r>
              <a:rPr lang="en-US" sz="1200" dirty="0">
                <a:latin typeface="Cambria" panose="02040503050406030204" pitchFamily="18" charset="0"/>
                <a:ea typeface="Cambria" panose="02040503050406030204" pitchFamily="18" charset="0"/>
              </a:rPr>
              <a:t>Status. Authorizer need to Accept/Reject the OT.  Team member cannot change OT details once it has been Accepted/Rejected by Authorizer.</a:t>
            </a: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Once the authorizer perform action, OT time will appear at the “Tracker” header  depending on the condition,  Condition is (If accepted it will add in ‘B.OT’ otherwise it will consider the OT raised as invalid)</a:t>
            </a:r>
          </a:p>
        </p:txBody>
      </p:sp>
      <p:sp>
        <p:nvSpPr>
          <p:cNvPr id="20" name="Rectangle 19">
            <a:extLst>
              <a:ext uri="{FF2B5EF4-FFF2-40B4-BE49-F238E27FC236}">
                <a16:creationId xmlns:a16="http://schemas.microsoft.com/office/drawing/2014/main" id="{DC83F994-AC90-4421-AA05-46FB2FA2D1E3}"/>
              </a:ext>
            </a:extLst>
          </p:cNvPr>
          <p:cNvSpPr/>
          <p:nvPr/>
        </p:nvSpPr>
        <p:spPr>
          <a:xfrm>
            <a:off x="5896309" y="5078410"/>
            <a:ext cx="6097603" cy="1542353"/>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 Due:</a:t>
            </a:r>
          </a:p>
          <a:p>
            <a:pPr algn="ctr"/>
            <a:r>
              <a:rPr lang="en-US" sz="1200" dirty="0">
                <a:latin typeface="Cambria" panose="02040503050406030204" pitchFamily="18" charset="0"/>
                <a:ea typeface="Cambria" panose="02040503050406030204" pitchFamily="18" charset="0"/>
              </a:rPr>
              <a:t>Report due show the report due for the day, you can directly add the reports from Report Due tab to Time tracker, click on report due id and form will  appear you can directly add by provide the time you have spent on completing the report it will add to the time-tracker,</a:t>
            </a:r>
          </a:p>
        </p:txBody>
      </p:sp>
      <p:pic>
        <p:nvPicPr>
          <p:cNvPr id="14" name="Picture 13">
            <a:extLst>
              <a:ext uri="{FF2B5EF4-FFF2-40B4-BE49-F238E27FC236}">
                <a16:creationId xmlns:a16="http://schemas.microsoft.com/office/drawing/2014/main" id="{356AEB9E-1477-46BA-827F-222D1C791589}"/>
              </a:ext>
            </a:extLst>
          </p:cNvPr>
          <p:cNvPicPr>
            <a:picLocks noChangeAspect="1"/>
          </p:cNvPicPr>
          <p:nvPr/>
        </p:nvPicPr>
        <p:blipFill>
          <a:blip r:embed="rId2"/>
          <a:stretch>
            <a:fillRect/>
          </a:stretch>
        </p:blipFill>
        <p:spPr>
          <a:xfrm>
            <a:off x="82014" y="628876"/>
            <a:ext cx="7805679" cy="2418074"/>
          </a:xfrm>
          <a:prstGeom prst="rect">
            <a:avLst/>
          </a:prstGeom>
        </p:spPr>
      </p:pic>
      <p:pic>
        <p:nvPicPr>
          <p:cNvPr id="15" name="Picture 14">
            <a:extLst>
              <a:ext uri="{FF2B5EF4-FFF2-40B4-BE49-F238E27FC236}">
                <a16:creationId xmlns:a16="http://schemas.microsoft.com/office/drawing/2014/main" id="{47C969C6-1A4D-42F3-A275-75FD55FB7A3E}"/>
              </a:ext>
            </a:extLst>
          </p:cNvPr>
          <p:cNvPicPr>
            <a:picLocks noChangeAspect="1"/>
          </p:cNvPicPr>
          <p:nvPr/>
        </p:nvPicPr>
        <p:blipFill>
          <a:blip r:embed="rId3"/>
          <a:stretch>
            <a:fillRect/>
          </a:stretch>
        </p:blipFill>
        <p:spPr>
          <a:xfrm>
            <a:off x="5685875" y="3078066"/>
            <a:ext cx="6339840" cy="1867645"/>
          </a:xfrm>
          <a:prstGeom prst="rect">
            <a:avLst/>
          </a:prstGeom>
        </p:spPr>
      </p:pic>
      <p:pic>
        <p:nvPicPr>
          <p:cNvPr id="16" name="Picture 15">
            <a:extLst>
              <a:ext uri="{FF2B5EF4-FFF2-40B4-BE49-F238E27FC236}">
                <a16:creationId xmlns:a16="http://schemas.microsoft.com/office/drawing/2014/main" id="{A6B29B14-215F-40BC-BFD2-E739987148AC}"/>
              </a:ext>
            </a:extLst>
          </p:cNvPr>
          <p:cNvPicPr>
            <a:picLocks noChangeAspect="1"/>
          </p:cNvPicPr>
          <p:nvPr/>
        </p:nvPicPr>
        <p:blipFill>
          <a:blip r:embed="rId4"/>
          <a:stretch>
            <a:fillRect/>
          </a:stretch>
        </p:blipFill>
        <p:spPr>
          <a:xfrm>
            <a:off x="89744" y="4755664"/>
            <a:ext cx="5596131" cy="1997798"/>
          </a:xfrm>
          <a:prstGeom prst="rect">
            <a:avLst/>
          </a:prstGeom>
        </p:spPr>
      </p:pic>
    </p:spTree>
    <p:extLst>
      <p:ext uri="{BB962C8B-B14F-4D97-AF65-F5344CB8AC3E}">
        <p14:creationId xmlns:p14="http://schemas.microsoft.com/office/powerpoint/2010/main" val="3048802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F3B25D-3835-4E46-8601-FD07FE831A61}"/>
              </a:ext>
            </a:extLst>
          </p:cNvPr>
          <p:cNvPicPr>
            <a:picLocks noChangeAspect="1"/>
          </p:cNvPicPr>
          <p:nvPr/>
        </p:nvPicPr>
        <p:blipFill>
          <a:blip r:embed="rId2"/>
          <a:stretch>
            <a:fillRect/>
          </a:stretch>
        </p:blipFill>
        <p:spPr>
          <a:xfrm>
            <a:off x="110935" y="635519"/>
            <a:ext cx="6229627" cy="2149943"/>
          </a:xfrm>
          <a:prstGeom prst="rect">
            <a:avLst/>
          </a:prstGeom>
        </p:spPr>
      </p:pic>
      <p:sp>
        <p:nvSpPr>
          <p:cNvPr id="18" name="Rectangle 17">
            <a:extLst>
              <a:ext uri="{FF2B5EF4-FFF2-40B4-BE49-F238E27FC236}">
                <a16:creationId xmlns:a16="http://schemas.microsoft.com/office/drawing/2014/main" id="{588ACD2F-9872-4451-AC8A-DB78B1B5087C}"/>
              </a:ext>
            </a:extLst>
          </p:cNvPr>
          <p:cNvSpPr/>
          <p:nvPr/>
        </p:nvSpPr>
        <p:spPr>
          <a:xfrm>
            <a:off x="2744533" y="69157"/>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Workflow</a:t>
            </a:r>
          </a:p>
        </p:txBody>
      </p:sp>
      <p:sp>
        <p:nvSpPr>
          <p:cNvPr id="19" name="Rectangle 18">
            <a:extLst>
              <a:ext uri="{FF2B5EF4-FFF2-40B4-BE49-F238E27FC236}">
                <a16:creationId xmlns:a16="http://schemas.microsoft.com/office/drawing/2014/main" id="{6392E79A-2527-4F5D-9BCD-DFCA38236571}"/>
              </a:ext>
            </a:extLst>
          </p:cNvPr>
          <p:cNvSpPr/>
          <p:nvPr/>
        </p:nvSpPr>
        <p:spPr>
          <a:xfrm>
            <a:off x="4078296" y="66160"/>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Time-Tracker</a:t>
            </a:r>
          </a:p>
        </p:txBody>
      </p:sp>
      <p:sp>
        <p:nvSpPr>
          <p:cNvPr id="20" name="Rectangle 19">
            <a:extLst>
              <a:ext uri="{FF2B5EF4-FFF2-40B4-BE49-F238E27FC236}">
                <a16:creationId xmlns:a16="http://schemas.microsoft.com/office/drawing/2014/main" id="{B93DD7C1-6BC6-4646-8C93-1E75215337D7}"/>
              </a:ext>
            </a:extLst>
          </p:cNvPr>
          <p:cNvSpPr/>
          <p:nvPr/>
        </p:nvSpPr>
        <p:spPr>
          <a:xfrm>
            <a:off x="5409555" y="66159"/>
            <a:ext cx="1291125" cy="49477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Report</a:t>
            </a:r>
          </a:p>
        </p:txBody>
      </p:sp>
      <p:sp>
        <p:nvSpPr>
          <p:cNvPr id="21" name="Rectangle 20">
            <a:extLst>
              <a:ext uri="{FF2B5EF4-FFF2-40B4-BE49-F238E27FC236}">
                <a16:creationId xmlns:a16="http://schemas.microsoft.com/office/drawing/2014/main" id="{EC30C407-82AE-48B5-8F15-70D556A58C1F}"/>
              </a:ext>
            </a:extLst>
          </p:cNvPr>
          <p:cNvSpPr/>
          <p:nvPr/>
        </p:nvSpPr>
        <p:spPr>
          <a:xfrm>
            <a:off x="6740814"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Details</a:t>
            </a:r>
          </a:p>
        </p:txBody>
      </p:sp>
      <p:sp>
        <p:nvSpPr>
          <p:cNvPr id="22" name="Rectangle 21">
            <a:extLst>
              <a:ext uri="{FF2B5EF4-FFF2-40B4-BE49-F238E27FC236}">
                <a16:creationId xmlns:a16="http://schemas.microsoft.com/office/drawing/2014/main" id="{ED2C9846-31C6-4B06-8395-69E2EE97D890}"/>
              </a:ext>
            </a:extLst>
          </p:cNvPr>
          <p:cNvSpPr/>
          <p:nvPr/>
        </p:nvSpPr>
        <p:spPr>
          <a:xfrm>
            <a:off x="8072073" y="66159"/>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Data</a:t>
            </a:r>
          </a:p>
        </p:txBody>
      </p:sp>
      <p:sp>
        <p:nvSpPr>
          <p:cNvPr id="23" name="Rectangle 22">
            <a:extLst>
              <a:ext uri="{FF2B5EF4-FFF2-40B4-BE49-F238E27FC236}">
                <a16:creationId xmlns:a16="http://schemas.microsoft.com/office/drawing/2014/main" id="{1F38948E-E854-4F93-A30D-F456BD5CB875}"/>
              </a:ext>
            </a:extLst>
          </p:cNvPr>
          <p:cNvSpPr/>
          <p:nvPr/>
        </p:nvSpPr>
        <p:spPr>
          <a:xfrm>
            <a:off x="9403332"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Admin</a:t>
            </a:r>
          </a:p>
        </p:txBody>
      </p:sp>
      <p:sp>
        <p:nvSpPr>
          <p:cNvPr id="24" name="Rectangle 23">
            <a:extLst>
              <a:ext uri="{FF2B5EF4-FFF2-40B4-BE49-F238E27FC236}">
                <a16:creationId xmlns:a16="http://schemas.microsoft.com/office/drawing/2014/main" id="{2984EFFA-CB86-4AB4-B566-352B73450E54}"/>
              </a:ext>
            </a:extLst>
          </p:cNvPr>
          <p:cNvSpPr/>
          <p:nvPr/>
        </p:nvSpPr>
        <p:spPr>
          <a:xfrm>
            <a:off x="10734591" y="66158"/>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RAW</a:t>
            </a:r>
          </a:p>
        </p:txBody>
      </p:sp>
      <p:sp>
        <p:nvSpPr>
          <p:cNvPr id="26" name="Rectangle 25">
            <a:extLst>
              <a:ext uri="{FF2B5EF4-FFF2-40B4-BE49-F238E27FC236}">
                <a16:creationId xmlns:a16="http://schemas.microsoft.com/office/drawing/2014/main" id="{F8CD5F08-857E-4B41-91E6-0FF0E834406C}"/>
              </a:ext>
            </a:extLst>
          </p:cNvPr>
          <p:cNvSpPr/>
          <p:nvPr/>
        </p:nvSpPr>
        <p:spPr>
          <a:xfrm>
            <a:off x="82015" y="66157"/>
            <a:ext cx="1291125" cy="494775"/>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Home</a:t>
            </a:r>
          </a:p>
        </p:txBody>
      </p:sp>
      <p:sp>
        <p:nvSpPr>
          <p:cNvPr id="27" name="Rectangle 26">
            <a:extLst>
              <a:ext uri="{FF2B5EF4-FFF2-40B4-BE49-F238E27FC236}">
                <a16:creationId xmlns:a16="http://schemas.microsoft.com/office/drawing/2014/main" id="{1C403952-A428-4457-8FF8-DD31BB60B5EC}"/>
              </a:ext>
            </a:extLst>
          </p:cNvPr>
          <p:cNvSpPr/>
          <p:nvPr/>
        </p:nvSpPr>
        <p:spPr>
          <a:xfrm>
            <a:off x="1421142" y="68160"/>
            <a:ext cx="1293629" cy="492773"/>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mbria" panose="02040503050406030204" pitchFamily="18" charset="0"/>
                <a:ea typeface="Cambria" panose="02040503050406030204" pitchFamily="18" charset="0"/>
              </a:rPr>
              <a:t>Login Request</a:t>
            </a:r>
          </a:p>
        </p:txBody>
      </p:sp>
      <p:sp>
        <p:nvSpPr>
          <p:cNvPr id="29" name="Rectangle 28">
            <a:extLst>
              <a:ext uri="{FF2B5EF4-FFF2-40B4-BE49-F238E27FC236}">
                <a16:creationId xmlns:a16="http://schemas.microsoft.com/office/drawing/2014/main" id="{289321F7-71F4-4ACE-BBAB-FAAA30F7C1F0}"/>
              </a:ext>
            </a:extLst>
          </p:cNvPr>
          <p:cNvSpPr/>
          <p:nvPr/>
        </p:nvSpPr>
        <p:spPr>
          <a:xfrm>
            <a:off x="6400800" y="663494"/>
            <a:ext cx="5561812" cy="112510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Reports Detail:</a:t>
            </a:r>
          </a:p>
          <a:p>
            <a:pPr algn="just"/>
            <a:r>
              <a:rPr lang="en-US" sz="1200" dirty="0">
                <a:latin typeface="Cambria" panose="02040503050406030204" pitchFamily="18" charset="0"/>
                <a:ea typeface="Cambria" panose="02040503050406030204" pitchFamily="18" charset="0"/>
              </a:rPr>
              <a:t>One can view the report detail, however you can also add new report.  One can add Error  on any specific report also one can add Feedback of the BU on any specific report</a:t>
            </a:r>
          </a:p>
        </p:txBody>
      </p:sp>
      <p:sp>
        <p:nvSpPr>
          <p:cNvPr id="30" name="Rectangle 29">
            <a:extLst>
              <a:ext uri="{FF2B5EF4-FFF2-40B4-BE49-F238E27FC236}">
                <a16:creationId xmlns:a16="http://schemas.microsoft.com/office/drawing/2014/main" id="{7164D371-652B-49F2-B0B6-AAD40D66E69E}"/>
              </a:ext>
            </a:extLst>
          </p:cNvPr>
          <p:cNvSpPr/>
          <p:nvPr/>
        </p:nvSpPr>
        <p:spPr>
          <a:xfrm>
            <a:off x="110936" y="2851731"/>
            <a:ext cx="5767350" cy="1095129"/>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Error Detail:</a:t>
            </a:r>
          </a:p>
          <a:p>
            <a:pPr algn="ctr"/>
            <a:r>
              <a:rPr lang="en-US" sz="1200" dirty="0">
                <a:latin typeface="Cambria" panose="02040503050406030204" pitchFamily="18" charset="0"/>
                <a:ea typeface="Cambria" panose="02040503050406030204" pitchFamily="18" charset="0"/>
              </a:rPr>
              <a:t>One can find all the error detail from this tab</a:t>
            </a:r>
          </a:p>
        </p:txBody>
      </p:sp>
      <p:sp>
        <p:nvSpPr>
          <p:cNvPr id="31" name="Rectangle 30">
            <a:extLst>
              <a:ext uri="{FF2B5EF4-FFF2-40B4-BE49-F238E27FC236}">
                <a16:creationId xmlns:a16="http://schemas.microsoft.com/office/drawing/2014/main" id="{035E74C4-12FC-440A-B78A-7ECBF9AC7F92}"/>
              </a:ext>
            </a:extLst>
          </p:cNvPr>
          <p:cNvSpPr/>
          <p:nvPr/>
        </p:nvSpPr>
        <p:spPr>
          <a:xfrm>
            <a:off x="7021003" y="4013129"/>
            <a:ext cx="4941610" cy="185158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u="sng" dirty="0">
                <a:latin typeface="Cambria" panose="02040503050406030204" pitchFamily="18" charset="0"/>
                <a:ea typeface="Cambria" panose="02040503050406030204" pitchFamily="18" charset="0"/>
              </a:rPr>
              <a:t>Feedback Detail:</a:t>
            </a:r>
          </a:p>
          <a:p>
            <a:pPr algn="ctr"/>
            <a:r>
              <a:rPr lang="en-US" sz="1200" dirty="0">
                <a:latin typeface="Cambria" panose="02040503050406030204" pitchFamily="18" charset="0"/>
                <a:ea typeface="Cambria" panose="02040503050406030204" pitchFamily="18" charset="0"/>
              </a:rPr>
              <a:t>Once can find all the feedback given by BU on the reports</a:t>
            </a:r>
          </a:p>
        </p:txBody>
      </p:sp>
      <p:pic>
        <p:nvPicPr>
          <p:cNvPr id="5" name="Picture 4">
            <a:extLst>
              <a:ext uri="{FF2B5EF4-FFF2-40B4-BE49-F238E27FC236}">
                <a16:creationId xmlns:a16="http://schemas.microsoft.com/office/drawing/2014/main" id="{BB8875A4-F51A-4165-A28F-81ED0198F19D}"/>
              </a:ext>
            </a:extLst>
          </p:cNvPr>
          <p:cNvPicPr>
            <a:picLocks noChangeAspect="1"/>
          </p:cNvPicPr>
          <p:nvPr/>
        </p:nvPicPr>
        <p:blipFill>
          <a:blip r:embed="rId3"/>
          <a:stretch>
            <a:fillRect/>
          </a:stretch>
        </p:blipFill>
        <p:spPr>
          <a:xfrm>
            <a:off x="5956436" y="1863488"/>
            <a:ext cx="6006176" cy="2083372"/>
          </a:xfrm>
          <a:prstGeom prst="rect">
            <a:avLst/>
          </a:prstGeom>
        </p:spPr>
      </p:pic>
      <p:pic>
        <p:nvPicPr>
          <p:cNvPr id="6" name="Picture 5">
            <a:extLst>
              <a:ext uri="{FF2B5EF4-FFF2-40B4-BE49-F238E27FC236}">
                <a16:creationId xmlns:a16="http://schemas.microsoft.com/office/drawing/2014/main" id="{23EF398E-3B9A-4EC4-9A73-E2EA3C7A4774}"/>
              </a:ext>
            </a:extLst>
          </p:cNvPr>
          <p:cNvPicPr>
            <a:picLocks noChangeAspect="1"/>
          </p:cNvPicPr>
          <p:nvPr/>
        </p:nvPicPr>
        <p:blipFill>
          <a:blip r:embed="rId4"/>
          <a:stretch>
            <a:fillRect/>
          </a:stretch>
        </p:blipFill>
        <p:spPr>
          <a:xfrm>
            <a:off x="110935" y="4013129"/>
            <a:ext cx="6822579" cy="1851587"/>
          </a:xfrm>
          <a:prstGeom prst="rect">
            <a:avLst/>
          </a:prstGeom>
        </p:spPr>
      </p:pic>
    </p:spTree>
    <p:extLst>
      <p:ext uri="{BB962C8B-B14F-4D97-AF65-F5344CB8AC3E}">
        <p14:creationId xmlns:p14="http://schemas.microsoft.com/office/powerpoint/2010/main" val="2021293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TotalTime>
  <Words>1179</Words>
  <Application>Microsoft Office PowerPoint</Application>
  <PresentationFormat>Widescreen</PresentationFormat>
  <Paragraphs>189</Paragraphs>
  <Slides>15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Calibri</vt:lpstr>
      <vt:lpstr>Calibri Light</vt:lpstr>
      <vt:lpstr>Cambria</vt:lpstr>
      <vt:lpstr>Office Theme</vt:lpstr>
      <vt:lpstr>Microsoft Excel Worksheet</vt:lpstr>
      <vt:lpstr>MI Tracker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 Jha</dc:creator>
  <cp:lastModifiedBy>Prabhat Jha</cp:lastModifiedBy>
  <cp:revision>237</cp:revision>
  <dcterms:created xsi:type="dcterms:W3CDTF">2018-10-01T05:17:14Z</dcterms:created>
  <dcterms:modified xsi:type="dcterms:W3CDTF">2018-10-22T11:25:08Z</dcterms:modified>
</cp:coreProperties>
</file>